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8288000" cy="10287000"/>
  <p:notesSz cx="6858000" cy="9144000"/>
  <p:embeddedFontLst>
    <p:embeddedFont>
      <p:font typeface="Playfair Display" panose="00000500000000000000" pitchFamily="2" charset="0"/>
      <p:regular r:id="rId31"/>
    </p:embeddedFont>
    <p:embeddedFont>
      <p:font typeface="Playfair Display Bold" panose="00000800000000000000" charset="0"/>
      <p:regular r:id="rId32"/>
    </p:embeddedFont>
    <p:embeddedFont>
      <p:font typeface="Poppins" panose="00000500000000000000" pitchFamily="2" charset="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jpeg>
</file>

<file path=ppt/media/image4.png>
</file>

<file path=ppt/media/image5.sv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18288000" cy="2924175"/>
          </a:xfrm>
          <a:custGeom>
            <a:avLst/>
            <a:gdLst/>
            <a:ahLst/>
            <a:cxnLst/>
            <a:rect l="l" t="t" r="r" b="b"/>
            <a:pathLst>
              <a:path w="18288000" h="2924175">
                <a:moveTo>
                  <a:pt x="0" y="0"/>
                </a:moveTo>
                <a:lnTo>
                  <a:pt x="18288000" y="0"/>
                </a:lnTo>
                <a:lnTo>
                  <a:pt x="18288000" y="2924175"/>
                </a:lnTo>
                <a:lnTo>
                  <a:pt x="0" y="29241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44901" b="-144674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529828" y="4862686"/>
            <a:ext cx="11888747" cy="49987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90"/>
              </a:lnSpc>
            </a:pPr>
            <a:r>
              <a:rPr lang="en-US" sz="7597" b="1" u="sng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Unit 1 :   Introduction To Cyber Security </a:t>
            </a:r>
          </a:p>
          <a:p>
            <a:pPr algn="ctr">
              <a:lnSpc>
                <a:spcPts val="10590"/>
              </a:lnSpc>
            </a:pPr>
            <a:endParaRPr lang="en-US" sz="7597" b="1" u="sng">
              <a:solidFill>
                <a:srgbClr val="000000"/>
              </a:solidFill>
              <a:latin typeface="Playfair Display Bold"/>
              <a:ea typeface="Playfair Display Bold"/>
              <a:cs typeface="Playfair Display Bold"/>
              <a:sym typeface="Playfair Display Bold"/>
            </a:endParaRPr>
          </a:p>
          <a:p>
            <a:pPr algn="ctr">
              <a:lnSpc>
                <a:spcPts val="7941"/>
              </a:lnSpc>
            </a:pPr>
            <a:endParaRPr lang="en-US" sz="7597" b="1" u="sng">
              <a:solidFill>
                <a:srgbClr val="000000"/>
              </a:solidFill>
              <a:latin typeface="Playfair Display Bold"/>
              <a:ea typeface="Playfair Display Bold"/>
              <a:cs typeface="Playfair Display Bold"/>
              <a:sym typeface="Playfair Display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046845" y="8800995"/>
            <a:ext cx="176441" cy="725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79"/>
              </a:lnSpc>
            </a:pPr>
            <a:r>
              <a:rPr lang="en-US" sz="247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-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75909" y="3406552"/>
            <a:ext cx="3804137" cy="1118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00"/>
              </a:lnSpc>
              <a:spcBef>
                <a:spcPct val="0"/>
              </a:spcBef>
            </a:pPr>
            <a:r>
              <a:rPr lang="en-US" sz="6571" b="1" u="sng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CS &amp; DF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82761" y="626322"/>
            <a:ext cx="17471252" cy="9034356"/>
            <a:chOff x="0" y="0"/>
            <a:chExt cx="4601482" cy="237941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601482" cy="2379419"/>
            </a:xfrm>
            <a:custGeom>
              <a:avLst/>
              <a:gdLst/>
              <a:ahLst/>
              <a:cxnLst/>
              <a:rect l="l" t="t" r="r" b="b"/>
              <a:pathLst>
                <a:path w="4601482" h="2379419">
                  <a:moveTo>
                    <a:pt x="0" y="0"/>
                  </a:moveTo>
                  <a:lnTo>
                    <a:pt x="4601482" y="0"/>
                  </a:lnTo>
                  <a:lnTo>
                    <a:pt x="4601482" y="2379419"/>
                  </a:lnTo>
                  <a:lnTo>
                    <a:pt x="0" y="2379419"/>
                  </a:ln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33375"/>
              <a:ext cx="4601482" cy="2712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87680" y="5509303"/>
            <a:ext cx="3086100" cy="1991319"/>
            <a:chOff x="0" y="0"/>
            <a:chExt cx="481659" cy="31079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1659" cy="310793"/>
            </a:xfrm>
            <a:custGeom>
              <a:avLst/>
              <a:gdLst/>
              <a:ahLst/>
              <a:cxnLst/>
              <a:rect l="l" t="t" r="r" b="b"/>
              <a:pathLst>
                <a:path w="481659" h="310793">
                  <a:moveTo>
                    <a:pt x="117906" y="0"/>
                  </a:moveTo>
                  <a:lnTo>
                    <a:pt x="363753" y="0"/>
                  </a:lnTo>
                  <a:cubicBezTo>
                    <a:pt x="428871" y="0"/>
                    <a:pt x="481659" y="52788"/>
                    <a:pt x="481659" y="117906"/>
                  </a:cubicBezTo>
                  <a:lnTo>
                    <a:pt x="481659" y="192887"/>
                  </a:lnTo>
                  <a:cubicBezTo>
                    <a:pt x="481659" y="258004"/>
                    <a:pt x="428871" y="310793"/>
                    <a:pt x="363753" y="310793"/>
                  </a:cubicBezTo>
                  <a:lnTo>
                    <a:pt x="117906" y="310793"/>
                  </a:lnTo>
                  <a:cubicBezTo>
                    <a:pt x="52788" y="310793"/>
                    <a:pt x="0" y="258004"/>
                    <a:pt x="0" y="192887"/>
                  </a:cubicBezTo>
                  <a:lnTo>
                    <a:pt x="0" y="117906"/>
                  </a:lnTo>
                  <a:cubicBezTo>
                    <a:pt x="0" y="52788"/>
                    <a:pt x="52788" y="0"/>
                    <a:pt x="11790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04800"/>
              <a:ext cx="481659" cy="6155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r>
                <a:rPr lang="en-US" sz="2472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Identify theft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13817" y="4985813"/>
            <a:ext cx="3174618" cy="3150508"/>
            <a:chOff x="0" y="0"/>
            <a:chExt cx="836113" cy="82976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36113" cy="829763"/>
            </a:xfrm>
            <a:custGeom>
              <a:avLst/>
              <a:gdLst/>
              <a:ahLst/>
              <a:cxnLst/>
              <a:rect l="l" t="t" r="r" b="b"/>
              <a:pathLst>
                <a:path w="836113" h="829763">
                  <a:moveTo>
                    <a:pt x="124373" y="0"/>
                  </a:moveTo>
                  <a:lnTo>
                    <a:pt x="711740" y="0"/>
                  </a:lnTo>
                  <a:cubicBezTo>
                    <a:pt x="780430" y="0"/>
                    <a:pt x="836113" y="55684"/>
                    <a:pt x="836113" y="124373"/>
                  </a:cubicBezTo>
                  <a:lnTo>
                    <a:pt x="836113" y="705390"/>
                  </a:lnTo>
                  <a:cubicBezTo>
                    <a:pt x="836113" y="774080"/>
                    <a:pt x="780430" y="829763"/>
                    <a:pt x="711740" y="829763"/>
                  </a:cubicBezTo>
                  <a:lnTo>
                    <a:pt x="124373" y="829763"/>
                  </a:lnTo>
                  <a:cubicBezTo>
                    <a:pt x="55684" y="829763"/>
                    <a:pt x="0" y="774080"/>
                    <a:pt x="0" y="705390"/>
                  </a:cubicBezTo>
                  <a:lnTo>
                    <a:pt x="0" y="124373"/>
                  </a:lnTo>
                  <a:cubicBezTo>
                    <a:pt x="0" y="55684"/>
                    <a:pt x="55684" y="0"/>
                    <a:pt x="12437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04800"/>
              <a:ext cx="836113" cy="11345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r>
                <a:rPr lang="en-US" sz="2472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Victim’s Personal information.(Aadhar,Pan,etc)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174160" y="5756948"/>
            <a:ext cx="1530681" cy="1102990"/>
            <a:chOff x="0" y="0"/>
            <a:chExt cx="1127968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127968" cy="812800"/>
            </a:xfrm>
            <a:custGeom>
              <a:avLst/>
              <a:gdLst/>
              <a:ahLst/>
              <a:cxnLst/>
              <a:rect l="l" t="t" r="r" b="b"/>
              <a:pathLst>
                <a:path w="1127968" h="812800">
                  <a:moveTo>
                    <a:pt x="1127968" y="406400"/>
                  </a:moveTo>
                  <a:lnTo>
                    <a:pt x="721568" y="0"/>
                  </a:lnTo>
                  <a:lnTo>
                    <a:pt x="721568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721568" y="609600"/>
                  </a:lnTo>
                  <a:lnTo>
                    <a:pt x="721568" y="812800"/>
                  </a:lnTo>
                  <a:lnTo>
                    <a:pt x="1127968" y="4064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30175"/>
              <a:ext cx="1026368" cy="739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040429" y="826443"/>
            <a:ext cx="15316747" cy="3486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31"/>
              </a:lnSpc>
              <a:spcBef>
                <a:spcPct val="0"/>
              </a:spcBef>
            </a:pPr>
            <a:r>
              <a:rPr lang="en-US" sz="2951" b="1" u="sng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Identity Theft</a:t>
            </a:r>
          </a:p>
          <a:p>
            <a:pPr algn="ctr">
              <a:lnSpc>
                <a:spcPts val="4001"/>
              </a:lnSpc>
              <a:spcBef>
                <a:spcPct val="0"/>
              </a:spcBef>
            </a:pPr>
            <a:endParaRPr lang="en-US" sz="2951" b="1" u="sng">
              <a:solidFill>
                <a:srgbClr val="000000"/>
              </a:solidFill>
              <a:latin typeface="Playfair Display Bold"/>
              <a:ea typeface="Playfair Display Bold"/>
              <a:cs typeface="Playfair Display Bold"/>
              <a:sym typeface="Playfair Display Bold"/>
            </a:endParaRPr>
          </a:p>
          <a:p>
            <a:pPr marL="604167" lvl="1" indent="-302084" algn="l">
              <a:lnSpc>
                <a:spcPts val="3917"/>
              </a:lnSpc>
              <a:buFont typeface="Arial"/>
              <a:buChar char="•"/>
            </a:pPr>
            <a:r>
              <a:rPr lang="en-US" sz="2798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Identity Theft means stealing someone’s personal information like Aadhaar, PAN, credit card, or login details.</a:t>
            </a:r>
          </a:p>
          <a:p>
            <a:pPr algn="l">
              <a:lnSpc>
                <a:spcPts val="3917"/>
              </a:lnSpc>
            </a:pPr>
            <a:endParaRPr lang="en-US" sz="2798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604167" lvl="1" indent="-302084" algn="l">
              <a:lnSpc>
                <a:spcPts val="3917"/>
              </a:lnSpc>
              <a:buFont typeface="Arial"/>
              <a:buChar char="•"/>
            </a:pPr>
            <a:r>
              <a:rPr lang="en-US" sz="2798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attacker then uses this information to commit fraud, such as taking loans or shopping online in the victim’s name.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3573780" y="5832552"/>
            <a:ext cx="1425762" cy="1027387"/>
            <a:chOff x="0" y="0"/>
            <a:chExt cx="1127968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127968" cy="812800"/>
            </a:xfrm>
            <a:custGeom>
              <a:avLst/>
              <a:gdLst/>
              <a:ahLst/>
              <a:cxnLst/>
              <a:rect l="l" t="t" r="r" b="b"/>
              <a:pathLst>
                <a:path w="1127968" h="812800">
                  <a:moveTo>
                    <a:pt x="1127968" y="406400"/>
                  </a:moveTo>
                  <a:lnTo>
                    <a:pt x="721568" y="0"/>
                  </a:lnTo>
                  <a:lnTo>
                    <a:pt x="721568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721568" y="609600"/>
                  </a:lnTo>
                  <a:lnTo>
                    <a:pt x="721568" y="812800"/>
                  </a:lnTo>
                  <a:lnTo>
                    <a:pt x="1127968" y="4064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130175"/>
              <a:ext cx="1026368" cy="739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704841" y="4799974"/>
            <a:ext cx="3624819" cy="3409978"/>
            <a:chOff x="0" y="0"/>
            <a:chExt cx="954685" cy="898101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954685" cy="898101"/>
            </a:xfrm>
            <a:custGeom>
              <a:avLst/>
              <a:gdLst/>
              <a:ahLst/>
              <a:cxnLst/>
              <a:rect l="l" t="t" r="r" b="b"/>
              <a:pathLst>
                <a:path w="954685" h="898101">
                  <a:moveTo>
                    <a:pt x="108926" y="0"/>
                  </a:moveTo>
                  <a:lnTo>
                    <a:pt x="845758" y="0"/>
                  </a:lnTo>
                  <a:cubicBezTo>
                    <a:pt x="874648" y="0"/>
                    <a:pt x="902353" y="11476"/>
                    <a:pt x="922781" y="31904"/>
                  </a:cubicBezTo>
                  <a:cubicBezTo>
                    <a:pt x="943209" y="52331"/>
                    <a:pt x="954685" y="80037"/>
                    <a:pt x="954685" y="108926"/>
                  </a:cubicBezTo>
                  <a:lnTo>
                    <a:pt x="954685" y="789175"/>
                  </a:lnTo>
                  <a:cubicBezTo>
                    <a:pt x="954685" y="818064"/>
                    <a:pt x="943209" y="845770"/>
                    <a:pt x="922781" y="866198"/>
                  </a:cubicBezTo>
                  <a:cubicBezTo>
                    <a:pt x="902353" y="886625"/>
                    <a:pt x="874648" y="898101"/>
                    <a:pt x="845758" y="898101"/>
                  </a:cubicBezTo>
                  <a:lnTo>
                    <a:pt x="108926" y="898101"/>
                  </a:lnTo>
                  <a:cubicBezTo>
                    <a:pt x="80037" y="898101"/>
                    <a:pt x="52331" y="886625"/>
                    <a:pt x="31904" y="866198"/>
                  </a:cubicBezTo>
                  <a:cubicBezTo>
                    <a:pt x="11476" y="845770"/>
                    <a:pt x="0" y="818064"/>
                    <a:pt x="0" y="789175"/>
                  </a:cubicBezTo>
                  <a:lnTo>
                    <a:pt x="0" y="108926"/>
                  </a:lnTo>
                  <a:cubicBezTo>
                    <a:pt x="0" y="80037"/>
                    <a:pt x="11476" y="52331"/>
                    <a:pt x="31904" y="31904"/>
                  </a:cubicBezTo>
                  <a:cubicBezTo>
                    <a:pt x="52331" y="11476"/>
                    <a:pt x="80037" y="0"/>
                    <a:pt x="10892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304800"/>
              <a:ext cx="954685" cy="12029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r>
                <a:rPr lang="en-US" sz="2472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Hacker uses information.(Online Shopping , Loan,fraud)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3419267" y="5625614"/>
            <a:ext cx="1530681" cy="1102990"/>
            <a:chOff x="0" y="0"/>
            <a:chExt cx="1127968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127968" cy="812800"/>
            </a:xfrm>
            <a:custGeom>
              <a:avLst/>
              <a:gdLst/>
              <a:ahLst/>
              <a:cxnLst/>
              <a:rect l="l" t="t" r="r" b="b"/>
              <a:pathLst>
                <a:path w="1127968" h="812800">
                  <a:moveTo>
                    <a:pt x="1127968" y="406400"/>
                  </a:moveTo>
                  <a:lnTo>
                    <a:pt x="721568" y="0"/>
                  </a:lnTo>
                  <a:lnTo>
                    <a:pt x="721568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721568" y="609600"/>
                  </a:lnTo>
                  <a:lnTo>
                    <a:pt x="721568" y="812800"/>
                  </a:lnTo>
                  <a:lnTo>
                    <a:pt x="1127968" y="4064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130175"/>
              <a:ext cx="1026368" cy="739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4949948" y="4985813"/>
            <a:ext cx="2814457" cy="3038300"/>
            <a:chOff x="0" y="0"/>
            <a:chExt cx="741256" cy="800211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741256" cy="800211"/>
            </a:xfrm>
            <a:custGeom>
              <a:avLst/>
              <a:gdLst/>
              <a:ahLst/>
              <a:cxnLst/>
              <a:rect l="l" t="t" r="r" b="b"/>
              <a:pathLst>
                <a:path w="741256" h="800211">
                  <a:moveTo>
                    <a:pt x="140289" y="0"/>
                  </a:moveTo>
                  <a:lnTo>
                    <a:pt x="600967" y="0"/>
                  </a:lnTo>
                  <a:cubicBezTo>
                    <a:pt x="638174" y="0"/>
                    <a:pt x="673857" y="14780"/>
                    <a:pt x="700167" y="41090"/>
                  </a:cubicBezTo>
                  <a:cubicBezTo>
                    <a:pt x="726476" y="67399"/>
                    <a:pt x="741256" y="103082"/>
                    <a:pt x="741256" y="140289"/>
                  </a:cubicBezTo>
                  <a:lnTo>
                    <a:pt x="741256" y="659921"/>
                  </a:lnTo>
                  <a:cubicBezTo>
                    <a:pt x="741256" y="697128"/>
                    <a:pt x="726476" y="732811"/>
                    <a:pt x="700167" y="759121"/>
                  </a:cubicBezTo>
                  <a:cubicBezTo>
                    <a:pt x="673857" y="785430"/>
                    <a:pt x="638174" y="800211"/>
                    <a:pt x="600967" y="800211"/>
                  </a:cubicBezTo>
                  <a:lnTo>
                    <a:pt x="140289" y="800211"/>
                  </a:lnTo>
                  <a:cubicBezTo>
                    <a:pt x="103082" y="800211"/>
                    <a:pt x="67399" y="785430"/>
                    <a:pt x="41090" y="759121"/>
                  </a:cubicBezTo>
                  <a:cubicBezTo>
                    <a:pt x="14780" y="732811"/>
                    <a:pt x="0" y="697128"/>
                    <a:pt x="0" y="659921"/>
                  </a:cubicBezTo>
                  <a:lnTo>
                    <a:pt x="0" y="140289"/>
                  </a:lnTo>
                  <a:cubicBezTo>
                    <a:pt x="0" y="103082"/>
                    <a:pt x="14780" y="67399"/>
                    <a:pt x="41090" y="41090"/>
                  </a:cubicBezTo>
                  <a:cubicBezTo>
                    <a:pt x="67399" y="14780"/>
                    <a:pt x="103082" y="0"/>
                    <a:pt x="14028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304800"/>
              <a:ext cx="741256" cy="11050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r>
                <a:rPr lang="en-US" sz="2472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Victim Suffers.(Financial Loss,Stress,etc)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8499" y="426534"/>
            <a:ext cx="16489020" cy="9298871"/>
            <a:chOff x="0" y="0"/>
            <a:chExt cx="4342787" cy="244908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42787" cy="2449085"/>
            </a:xfrm>
            <a:custGeom>
              <a:avLst/>
              <a:gdLst/>
              <a:ahLst/>
              <a:cxnLst/>
              <a:rect l="l" t="t" r="r" b="b"/>
              <a:pathLst>
                <a:path w="4342787" h="2449085">
                  <a:moveTo>
                    <a:pt x="0" y="0"/>
                  </a:moveTo>
                  <a:lnTo>
                    <a:pt x="4342787" y="0"/>
                  </a:lnTo>
                  <a:lnTo>
                    <a:pt x="4342787" y="2449085"/>
                  </a:lnTo>
                  <a:lnTo>
                    <a:pt x="0" y="2449085"/>
                  </a:ln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33375"/>
              <a:ext cx="4342787" cy="27824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24051" y="681359"/>
            <a:ext cx="16727347" cy="82417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20"/>
              </a:lnSpc>
              <a:spcBef>
                <a:spcPct val="0"/>
              </a:spcBef>
            </a:pPr>
            <a:r>
              <a:rPr lang="en-US" sz="3371" b="1" u="sng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Cyber Stalking </a:t>
            </a:r>
          </a:p>
          <a:p>
            <a:pPr algn="ctr">
              <a:lnSpc>
                <a:spcPts val="4720"/>
              </a:lnSpc>
              <a:spcBef>
                <a:spcPct val="0"/>
              </a:spcBef>
            </a:pPr>
            <a:endParaRPr lang="en-US" sz="3371" b="1" u="sng">
              <a:solidFill>
                <a:srgbClr val="000000"/>
              </a:solidFill>
              <a:latin typeface="Playfair Display Bold"/>
              <a:ea typeface="Playfair Display Bold"/>
              <a:cs typeface="Playfair Display Bold"/>
              <a:sym typeface="Playfair Display Bold"/>
            </a:endParaRPr>
          </a:p>
          <a:p>
            <a:pPr marL="663242" lvl="1" indent="-331621" algn="l">
              <a:lnSpc>
                <a:spcPts val="4300"/>
              </a:lnSpc>
              <a:buFont typeface="Arial"/>
              <a:buChar char="•"/>
            </a:pPr>
            <a:r>
              <a:rPr lang="en-US" sz="3071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Cyber Stalking means using the internet to continuously harass, threaten, or monitor someone. </a:t>
            </a:r>
          </a:p>
          <a:p>
            <a:pPr algn="l">
              <a:lnSpc>
                <a:spcPts val="4300"/>
              </a:lnSpc>
            </a:pPr>
            <a:r>
              <a:rPr lang="en-US" sz="3071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    It often happens through emails, social media, or messaging apps. </a:t>
            </a:r>
          </a:p>
          <a:p>
            <a:pPr algn="l">
              <a:lnSpc>
                <a:spcPts val="4300"/>
              </a:lnSpc>
            </a:pPr>
            <a:endParaRPr lang="en-US" sz="3071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663242" lvl="1" indent="-331621" algn="l">
              <a:lnSpc>
                <a:spcPts val="4300"/>
              </a:lnSpc>
              <a:buFont typeface="Arial"/>
              <a:buChar char="•"/>
            </a:pPr>
            <a:r>
              <a:rPr lang="en-US" sz="3071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Victims feel unsafe, scared, and mentally stressed because of constant digital </a:t>
            </a:r>
          </a:p>
          <a:p>
            <a:pPr algn="l">
              <a:lnSpc>
                <a:spcPts val="4300"/>
              </a:lnSpc>
            </a:pPr>
            <a:r>
              <a:rPr lang="en-US" sz="3071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      harassment.</a:t>
            </a:r>
          </a:p>
          <a:p>
            <a:pPr algn="l">
              <a:lnSpc>
                <a:spcPts val="4300"/>
              </a:lnSpc>
            </a:pPr>
            <a:r>
              <a:rPr lang="en-US" sz="3071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</a:p>
          <a:p>
            <a:pPr algn="l">
              <a:lnSpc>
                <a:spcPts val="4300"/>
              </a:lnSpc>
            </a:pPr>
            <a:r>
              <a:rPr lang="en-US" sz="3071" b="1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   Example </a:t>
            </a:r>
          </a:p>
          <a:p>
            <a:pPr marL="663242" lvl="1" indent="-331621" algn="l">
              <a:lnSpc>
                <a:spcPts val="4300"/>
              </a:lnSpc>
              <a:buFont typeface="Arial"/>
              <a:buChar char="•"/>
            </a:pPr>
            <a:r>
              <a:rPr lang="en-US" sz="3071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A person keeps sending unwanted messages and threats on social media to someone, even after </a:t>
            </a:r>
          </a:p>
          <a:p>
            <a:pPr algn="l">
              <a:lnSpc>
                <a:spcPts val="4300"/>
              </a:lnSpc>
            </a:pPr>
            <a:r>
              <a:rPr lang="en-US" sz="3071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      being blocked, to scare and control them. </a:t>
            </a:r>
          </a:p>
          <a:p>
            <a:pPr algn="l">
              <a:lnSpc>
                <a:spcPts val="4300"/>
              </a:lnSpc>
            </a:pPr>
            <a:endParaRPr lang="en-US" sz="3071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algn="l">
              <a:lnSpc>
                <a:spcPts val="4440"/>
              </a:lnSpc>
            </a:pPr>
            <a:r>
              <a:rPr lang="en-US" sz="3171" b="1" u="sng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DIAGRAM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8499" y="426534"/>
            <a:ext cx="16489020" cy="9298871"/>
            <a:chOff x="0" y="0"/>
            <a:chExt cx="4342787" cy="244908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42787" cy="2449085"/>
            </a:xfrm>
            <a:custGeom>
              <a:avLst/>
              <a:gdLst/>
              <a:ahLst/>
              <a:cxnLst/>
              <a:rect l="l" t="t" r="r" b="b"/>
              <a:pathLst>
                <a:path w="4342787" h="2449085">
                  <a:moveTo>
                    <a:pt x="0" y="0"/>
                  </a:moveTo>
                  <a:lnTo>
                    <a:pt x="4342787" y="0"/>
                  </a:lnTo>
                  <a:lnTo>
                    <a:pt x="4342787" y="2449085"/>
                  </a:lnTo>
                  <a:lnTo>
                    <a:pt x="0" y="2449085"/>
                  </a:ln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33375"/>
              <a:ext cx="4342787" cy="27824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28700" y="695358"/>
            <a:ext cx="5495886" cy="8562942"/>
          </a:xfrm>
          <a:custGeom>
            <a:avLst/>
            <a:gdLst/>
            <a:ahLst/>
            <a:cxnLst/>
            <a:rect l="l" t="t" r="r" b="b"/>
            <a:pathLst>
              <a:path w="5495886" h="8562942">
                <a:moveTo>
                  <a:pt x="0" y="0"/>
                </a:moveTo>
                <a:lnTo>
                  <a:pt x="5495886" y="0"/>
                </a:lnTo>
                <a:lnTo>
                  <a:pt x="5495886" y="8562942"/>
                </a:lnTo>
                <a:lnTo>
                  <a:pt x="0" y="85629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03" r="-1903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235780" y="2197159"/>
            <a:ext cx="7023520" cy="4679420"/>
          </a:xfrm>
          <a:custGeom>
            <a:avLst/>
            <a:gdLst/>
            <a:ahLst/>
            <a:cxnLst/>
            <a:rect l="l" t="t" r="r" b="b"/>
            <a:pathLst>
              <a:path w="7023520" h="4679420">
                <a:moveTo>
                  <a:pt x="0" y="0"/>
                </a:moveTo>
                <a:lnTo>
                  <a:pt x="7023520" y="0"/>
                </a:lnTo>
                <a:lnTo>
                  <a:pt x="7023520" y="4679420"/>
                </a:lnTo>
                <a:lnTo>
                  <a:pt x="0" y="46794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6914573" y="4086668"/>
            <a:ext cx="2931219" cy="1452587"/>
            <a:chOff x="0" y="0"/>
            <a:chExt cx="812800" cy="40278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402789"/>
            </a:xfrm>
            <a:custGeom>
              <a:avLst/>
              <a:gdLst/>
              <a:ahLst/>
              <a:cxnLst/>
              <a:rect l="l" t="t" r="r" b="b"/>
              <a:pathLst>
                <a:path w="812800" h="402789">
                  <a:moveTo>
                    <a:pt x="273050" y="0"/>
                  </a:moveTo>
                  <a:lnTo>
                    <a:pt x="0" y="201394"/>
                  </a:lnTo>
                  <a:lnTo>
                    <a:pt x="273050" y="402789"/>
                  </a:lnTo>
                  <a:lnTo>
                    <a:pt x="273050" y="269439"/>
                  </a:lnTo>
                  <a:lnTo>
                    <a:pt x="539750" y="269439"/>
                  </a:lnTo>
                  <a:lnTo>
                    <a:pt x="539750" y="402789"/>
                  </a:lnTo>
                  <a:lnTo>
                    <a:pt x="812800" y="201394"/>
                  </a:lnTo>
                  <a:lnTo>
                    <a:pt x="539750" y="0"/>
                  </a:lnTo>
                  <a:lnTo>
                    <a:pt x="539750" y="133350"/>
                  </a:lnTo>
                  <a:lnTo>
                    <a:pt x="273050" y="133350"/>
                  </a:lnTo>
                  <a:lnTo>
                    <a:pt x="27305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01600" y="-193675"/>
              <a:ext cx="609600" cy="4567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49760" y="154529"/>
            <a:ext cx="16380708" cy="9977941"/>
            <a:chOff x="0" y="0"/>
            <a:chExt cx="4314261" cy="262793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14261" cy="2627935"/>
            </a:xfrm>
            <a:custGeom>
              <a:avLst/>
              <a:gdLst/>
              <a:ahLst/>
              <a:cxnLst/>
              <a:rect l="l" t="t" r="r" b="b"/>
              <a:pathLst>
                <a:path w="4314261" h="2627935">
                  <a:moveTo>
                    <a:pt x="0" y="0"/>
                  </a:moveTo>
                  <a:lnTo>
                    <a:pt x="4314261" y="0"/>
                  </a:lnTo>
                  <a:lnTo>
                    <a:pt x="4314261" y="2627935"/>
                  </a:lnTo>
                  <a:lnTo>
                    <a:pt x="0" y="2627935"/>
                  </a:ln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00050"/>
              <a:ext cx="4314261" cy="30279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8179"/>
                </a:lnSpc>
              </a:pPr>
              <a:r>
                <a:rPr lang="en-US" sz="3271" b="1" u="sng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B. Crime Against Property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A crime against property is any illegal act where someone’s property (money, goods, land, etc.) is stolen, damaged, or misused.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b="1" u="sng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 Key Points:</a:t>
              </a:r>
            </a:p>
            <a:p>
              <a:pPr marL="663242" lvl="1" indent="-331621" algn="just">
                <a:lnSpc>
                  <a:spcPts val="7679"/>
                </a:lnSpc>
                <a:buAutoNum type="arabicPeriod"/>
              </a:pPr>
              <a:r>
                <a:rPr lang="en-US" sz="3071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Involves taking or damaging someone else’s property without permission.</a:t>
              </a:r>
            </a:p>
            <a:p>
              <a:pPr marL="663242" lvl="1" indent="-331621" algn="just">
                <a:lnSpc>
                  <a:spcPts val="7679"/>
                </a:lnSpc>
                <a:buAutoNum type="arabicPeriod"/>
              </a:pPr>
              <a:r>
                <a:rPr lang="en-US" sz="3071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Victim suffers financial loss.</a:t>
              </a:r>
            </a:p>
            <a:p>
              <a:pPr marL="663242" lvl="1" indent="-331621" algn="just">
                <a:lnSpc>
                  <a:spcPts val="7679"/>
                </a:lnSpc>
                <a:buAutoNum type="arabicPeriod"/>
              </a:pPr>
              <a:r>
                <a:rPr lang="en-US" sz="3071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Includes theft, robbery, burglary, or vandalism.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b="1" u="sng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 Example:</a:t>
              </a:r>
            </a:p>
            <a:p>
              <a:pPr algn="just">
                <a:lnSpc>
                  <a:spcPts val="7679"/>
                </a:lnSpc>
              </a:pPr>
              <a:r>
                <a:rPr lang="en-US" sz="3071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        A person breaks into a house and steals a laptop and cash.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33065" y="246988"/>
            <a:ext cx="16826235" cy="9499846"/>
            <a:chOff x="0" y="0"/>
            <a:chExt cx="4431601" cy="250201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31601" cy="2502017"/>
            </a:xfrm>
            <a:custGeom>
              <a:avLst/>
              <a:gdLst/>
              <a:ahLst/>
              <a:cxnLst/>
              <a:rect l="l" t="t" r="r" b="b"/>
              <a:pathLst>
                <a:path w="4431601" h="2502017">
                  <a:moveTo>
                    <a:pt x="0" y="0"/>
                  </a:moveTo>
                  <a:lnTo>
                    <a:pt x="4431601" y="0"/>
                  </a:lnTo>
                  <a:lnTo>
                    <a:pt x="4431601" y="2502017"/>
                  </a:lnTo>
                  <a:lnTo>
                    <a:pt x="0" y="2502017"/>
                  </a:ln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00050"/>
              <a:ext cx="4431601" cy="29020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8179"/>
                </a:lnSpc>
              </a:pPr>
              <a:endParaRPr lang="en-US" sz="3271" b="1" u="sng" dirty="0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endParaRPr>
            </a:p>
            <a:p>
              <a:pPr algn="ctr">
                <a:lnSpc>
                  <a:spcPts val="8179"/>
                </a:lnSpc>
              </a:pPr>
              <a:r>
                <a:rPr lang="en-US" sz="32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 Cyber Fraud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Cyber Fraud means scams or illegal activities online that trick people into giving money or personal information.</a:t>
              </a:r>
            </a:p>
            <a:p>
              <a:pPr algn="just">
                <a:lnSpc>
                  <a:spcPts val="7679"/>
                </a:lnSpc>
              </a:pPr>
              <a:r>
                <a:rPr lang="en-US" sz="30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 Key Points: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Fraudsters use fake websites, emails, or apps to cheat people.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Victims lose money or sensitive information like bank details.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Common types include phishing, fake online shopping, and investment scams.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Can happen to anyone using the internet.</a:t>
              </a:r>
            </a:p>
            <a:p>
              <a:pPr algn="just">
                <a:lnSpc>
                  <a:spcPts val="7679"/>
                </a:lnSpc>
              </a:pPr>
              <a:r>
                <a:rPr lang="en-US" sz="30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 Example: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A fake e-commerce website asks for payment for a product but never delivers it.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33065" y="274674"/>
            <a:ext cx="16826235" cy="9499846"/>
            <a:chOff x="0" y="0"/>
            <a:chExt cx="4431601" cy="250201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31601" cy="2502017"/>
            </a:xfrm>
            <a:custGeom>
              <a:avLst/>
              <a:gdLst/>
              <a:ahLst/>
              <a:cxnLst/>
              <a:rect l="l" t="t" r="r" b="b"/>
              <a:pathLst>
                <a:path w="4431601" h="2502017">
                  <a:moveTo>
                    <a:pt x="0" y="0"/>
                  </a:moveTo>
                  <a:lnTo>
                    <a:pt x="4431601" y="0"/>
                  </a:lnTo>
                  <a:lnTo>
                    <a:pt x="4431601" y="2502017"/>
                  </a:lnTo>
                  <a:lnTo>
                    <a:pt x="0" y="2502017"/>
                  </a:ln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00050"/>
              <a:ext cx="4431601" cy="29020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8179"/>
                </a:lnSpc>
              </a:pPr>
              <a:r>
                <a:rPr lang="en-US" sz="32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 </a:t>
              </a:r>
            </a:p>
            <a:p>
              <a:pPr algn="ctr">
                <a:lnSpc>
                  <a:spcPts val="8179"/>
                </a:lnSpc>
              </a:pPr>
              <a:r>
                <a:rPr lang="en-US" sz="32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Social Engineering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Social Engineering is a technique where attackers manipulate people into revealing confidential information</a:t>
              </a:r>
              <a:r>
                <a:rPr lang="en-US" sz="30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</a:t>
              </a: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lik</a:t>
              </a:r>
              <a:r>
                <a:rPr lang="en-US" sz="30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e </a:t>
              </a: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pa</a:t>
              </a:r>
              <a:r>
                <a:rPr lang="en-US" sz="30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s</a:t>
              </a: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swords, bank details, or personal data.</a:t>
              </a:r>
            </a:p>
            <a:p>
              <a:pPr algn="just">
                <a:lnSpc>
                  <a:spcPts val="7679"/>
                </a:lnSpc>
              </a:pPr>
              <a:r>
                <a:rPr lang="en-US" sz="30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 Key Points: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Attackers exploit human psychology instead of technical hacking.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Common methods include phishing emails, fake calls, or messages.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Victims may unknowingly give sensitive information.</a:t>
              </a:r>
            </a:p>
            <a:p>
              <a:pPr algn="just">
                <a:lnSpc>
                  <a:spcPts val="7679"/>
                </a:lnSpc>
              </a:pPr>
              <a:r>
                <a:rPr lang="en-US" sz="30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 Example: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A fraudster calls pretending to be a bank employee and convinces a person to share their OTP, which is then used to steal money.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33065" y="246988"/>
            <a:ext cx="16826235" cy="9499846"/>
            <a:chOff x="0" y="0"/>
            <a:chExt cx="4431601" cy="250201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31601" cy="2502017"/>
            </a:xfrm>
            <a:custGeom>
              <a:avLst/>
              <a:gdLst/>
              <a:ahLst/>
              <a:cxnLst/>
              <a:rect l="l" t="t" r="r" b="b"/>
              <a:pathLst>
                <a:path w="4431601" h="2502017">
                  <a:moveTo>
                    <a:pt x="0" y="0"/>
                  </a:moveTo>
                  <a:lnTo>
                    <a:pt x="4431601" y="0"/>
                  </a:lnTo>
                  <a:lnTo>
                    <a:pt x="4431601" y="2502017"/>
                  </a:lnTo>
                  <a:lnTo>
                    <a:pt x="0" y="2502017"/>
                  </a:ln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00050"/>
              <a:ext cx="4431601" cy="29020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8179"/>
                </a:lnSpc>
              </a:pPr>
              <a:endParaRPr lang="en-US" sz="3271" b="1" u="sng" dirty="0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endParaRPr>
            </a:p>
            <a:p>
              <a:pPr algn="ctr">
                <a:lnSpc>
                  <a:spcPts val="8179"/>
                </a:lnSpc>
              </a:pPr>
              <a:r>
                <a:rPr lang="en-US" sz="32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 Hacking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Hacking is the unauthorized access to someone’s computer, network, or system to steal, alter, or damage information.</a:t>
              </a:r>
            </a:p>
            <a:p>
              <a:pPr algn="just">
                <a:lnSpc>
                  <a:spcPts val="7679"/>
                </a:lnSpc>
              </a:pPr>
              <a:r>
                <a:rPr lang="en-US" sz="30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Key Points: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Hackers break into computers, websites, or networks without permission.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Can steal sensitive information</a:t>
              </a:r>
              <a:r>
                <a:rPr lang="en-US" sz="30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</a:t>
              </a: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lik</a:t>
              </a:r>
              <a:r>
                <a:rPr lang="en-US" sz="30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e </a:t>
              </a: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pa</a:t>
              </a:r>
              <a:r>
                <a:rPr lang="en-US" sz="30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s</a:t>
              </a: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swords, bank details, or personal files.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</a:t>
              </a:r>
              <a:r>
                <a:rPr lang="en-US" sz="30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y</a:t>
              </a: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pes include ethical hacking (for security) and malicious hacking (illegal).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Leads to financial loss, data theft, or system damage.</a:t>
              </a:r>
            </a:p>
            <a:p>
              <a:pPr algn="just">
                <a:lnSpc>
                  <a:spcPts val="7679"/>
                </a:lnSpc>
              </a:pPr>
              <a:r>
                <a:rPr lang="en-US" sz="3071" u="sng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Example: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A hacker breaks into a company’s database and steals customers’ credit card information.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66541" y="0"/>
            <a:ext cx="11774791" cy="10159183"/>
          </a:xfrm>
          <a:custGeom>
            <a:avLst/>
            <a:gdLst/>
            <a:ahLst/>
            <a:cxnLst/>
            <a:rect l="l" t="t" r="r" b="b"/>
            <a:pathLst>
              <a:path w="11774791" h="10159183">
                <a:moveTo>
                  <a:pt x="0" y="0"/>
                </a:moveTo>
                <a:lnTo>
                  <a:pt x="11774791" y="0"/>
                </a:lnTo>
                <a:lnTo>
                  <a:pt x="11774791" y="10159183"/>
                </a:lnTo>
                <a:lnTo>
                  <a:pt x="0" y="101591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5" t="-13183" r="-792" b="-3876"/>
            </a:stretch>
          </a:blipFill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09750" y="211713"/>
            <a:ext cx="17012755" cy="9787374"/>
            <a:chOff x="0" y="0"/>
            <a:chExt cx="4480726" cy="25777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80726" cy="2577744"/>
            </a:xfrm>
            <a:custGeom>
              <a:avLst/>
              <a:gdLst/>
              <a:ahLst/>
              <a:cxnLst/>
              <a:rect l="l" t="t" r="r" b="b"/>
              <a:pathLst>
                <a:path w="4480726" h="2577744">
                  <a:moveTo>
                    <a:pt x="0" y="0"/>
                  </a:moveTo>
                  <a:lnTo>
                    <a:pt x="4480726" y="0"/>
                  </a:lnTo>
                  <a:lnTo>
                    <a:pt x="4480726" y="2577744"/>
                  </a:lnTo>
                  <a:lnTo>
                    <a:pt x="0" y="2577744"/>
                  </a:ln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00050"/>
              <a:ext cx="4480726" cy="29777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8179"/>
                </a:lnSpc>
              </a:pPr>
              <a:r>
                <a:rPr lang="en-US" sz="32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 </a:t>
              </a:r>
            </a:p>
            <a:p>
              <a:pPr algn="ctr">
                <a:lnSpc>
                  <a:spcPts val="8179"/>
                </a:lnSpc>
              </a:pPr>
              <a:r>
                <a:rPr lang="en-US" sz="3271" b="1" u="sng" dirty="0" err="1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C.Cyber</a:t>
              </a:r>
              <a:r>
                <a:rPr lang="en-US" sz="32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 Extortion</a:t>
              </a:r>
            </a:p>
            <a:p>
              <a:pPr marL="620063" lvl="1" indent="-310031" algn="just">
                <a:lnSpc>
                  <a:spcPts val="7179"/>
                </a:lnSpc>
                <a:buFont typeface="Arial"/>
                <a:buChar char="•"/>
              </a:pPr>
              <a:r>
                <a:rPr lang="en-US" sz="28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Cyber Extortion is when a hacker or cybercriminal threatens to damage, block, or steal your data unless you pay them money or do what they want.</a:t>
              </a:r>
            </a:p>
            <a:p>
              <a:pPr algn="just">
                <a:lnSpc>
                  <a:spcPts val="6929"/>
                </a:lnSpc>
              </a:pPr>
              <a:r>
                <a:rPr lang="en-US" sz="27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Key Points with Examples:</a:t>
              </a:r>
            </a:p>
            <a:p>
              <a:pPr marL="620063" lvl="1" indent="-310031" algn="just">
                <a:lnSpc>
                  <a:spcPts val="7179"/>
                </a:lnSpc>
                <a:buFont typeface="Arial"/>
                <a:buChar char="•"/>
              </a:pPr>
              <a:r>
                <a:rPr lang="en-US" sz="28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Threat to Data or System</a:t>
              </a:r>
              <a:r>
                <a:rPr lang="en-US" sz="28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– Hackers may threaten to delete, leak, or lock your important files.</a:t>
              </a:r>
            </a:p>
            <a:p>
              <a:pPr algn="just">
                <a:lnSpc>
                  <a:spcPts val="7179"/>
                </a:lnSpc>
              </a:pPr>
              <a:r>
                <a:rPr lang="en-US" sz="28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     Example: Ransomware locks all files on a company</a:t>
              </a:r>
              <a:r>
                <a:rPr lang="en-US" sz="28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com</a:t>
              </a:r>
              <a:r>
                <a:rPr lang="en-US" sz="28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puter and demands money to unlock them.</a:t>
              </a:r>
            </a:p>
            <a:p>
              <a:pPr marL="620063" lvl="1" indent="-310031" algn="just">
                <a:lnSpc>
                  <a:spcPts val="7179"/>
                </a:lnSpc>
                <a:buFont typeface="Arial"/>
                <a:buChar char="•"/>
              </a:pPr>
              <a:r>
                <a:rPr lang="en-US" sz="28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Demand for Money </a:t>
              </a:r>
              <a:r>
                <a:rPr lang="en-US" sz="28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– Extortion usually involves asking for ransom, cryptocurrency, or bank transfers.</a:t>
              </a:r>
            </a:p>
            <a:p>
              <a:pPr algn="just">
                <a:lnSpc>
                  <a:spcPts val="7179"/>
                </a:lnSpc>
              </a:pPr>
              <a:r>
                <a:rPr lang="en-US" sz="28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     Example: A hacker sends an email demanding $1000 to prevent releasing private photos.</a:t>
              </a:r>
            </a:p>
            <a:p>
              <a:pPr marL="620063" lvl="1" indent="-310031" algn="just">
                <a:lnSpc>
                  <a:spcPts val="7179"/>
                </a:lnSpc>
                <a:buFont typeface="Arial"/>
                <a:buChar char="•"/>
              </a:pPr>
              <a:r>
                <a:rPr lang="en-US" sz="28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Psychological Pressure</a:t>
              </a:r>
              <a:r>
                <a:rPr lang="en-US" sz="28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– Criminals create fear or urgency to force victims to pay.</a:t>
              </a:r>
            </a:p>
            <a:p>
              <a:pPr algn="just">
                <a:lnSpc>
                  <a:spcPts val="7179"/>
                </a:lnSpc>
              </a:pPr>
              <a:r>
                <a:rPr lang="en-US" sz="28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     </a:t>
              </a:r>
              <a:r>
                <a:rPr lang="en-US" sz="28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Example:</a:t>
              </a:r>
              <a:r>
                <a:rPr lang="en-US" sz="28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“If you don’t pay in 24 hours, your website will be permanently deleted.”</a:t>
              </a: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94374" y="1240548"/>
            <a:ext cx="3086100" cy="1991319"/>
            <a:chOff x="0" y="0"/>
            <a:chExt cx="481659" cy="3107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" cy="310793"/>
            </a:xfrm>
            <a:custGeom>
              <a:avLst/>
              <a:gdLst/>
              <a:ahLst/>
              <a:cxnLst/>
              <a:rect l="l" t="t" r="r" b="b"/>
              <a:pathLst>
                <a:path w="481659" h="310793">
                  <a:moveTo>
                    <a:pt x="117906" y="0"/>
                  </a:moveTo>
                  <a:lnTo>
                    <a:pt x="363753" y="0"/>
                  </a:lnTo>
                  <a:cubicBezTo>
                    <a:pt x="428871" y="0"/>
                    <a:pt x="481659" y="52788"/>
                    <a:pt x="481659" y="117906"/>
                  </a:cubicBezTo>
                  <a:lnTo>
                    <a:pt x="481659" y="192887"/>
                  </a:lnTo>
                  <a:cubicBezTo>
                    <a:pt x="481659" y="258004"/>
                    <a:pt x="428871" y="310793"/>
                    <a:pt x="363753" y="310793"/>
                  </a:cubicBezTo>
                  <a:lnTo>
                    <a:pt x="117906" y="310793"/>
                  </a:lnTo>
                  <a:cubicBezTo>
                    <a:pt x="52788" y="310793"/>
                    <a:pt x="0" y="258004"/>
                    <a:pt x="0" y="192887"/>
                  </a:cubicBezTo>
                  <a:lnTo>
                    <a:pt x="0" y="117906"/>
                  </a:lnTo>
                  <a:cubicBezTo>
                    <a:pt x="0" y="52788"/>
                    <a:pt x="52788" y="0"/>
                    <a:pt x="11790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04800"/>
              <a:ext cx="481659" cy="6155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r>
                <a:rPr lang="en-US" sz="2472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Hacker Identifies target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480474" y="1722514"/>
            <a:ext cx="1425762" cy="1027387"/>
            <a:chOff x="0" y="0"/>
            <a:chExt cx="1127968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27968" cy="812800"/>
            </a:xfrm>
            <a:custGeom>
              <a:avLst/>
              <a:gdLst/>
              <a:ahLst/>
              <a:cxnLst/>
              <a:rect l="l" t="t" r="r" b="b"/>
              <a:pathLst>
                <a:path w="1127968" h="812800">
                  <a:moveTo>
                    <a:pt x="1127968" y="406400"/>
                  </a:moveTo>
                  <a:lnTo>
                    <a:pt x="721568" y="0"/>
                  </a:lnTo>
                  <a:lnTo>
                    <a:pt x="721568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721568" y="609600"/>
                  </a:lnTo>
                  <a:lnTo>
                    <a:pt x="721568" y="812800"/>
                  </a:lnTo>
                  <a:lnTo>
                    <a:pt x="1127968" y="4064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30175"/>
              <a:ext cx="1026368" cy="739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06236" y="1240548"/>
            <a:ext cx="3086100" cy="1991319"/>
            <a:chOff x="0" y="0"/>
            <a:chExt cx="481659" cy="31079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1659" cy="310793"/>
            </a:xfrm>
            <a:custGeom>
              <a:avLst/>
              <a:gdLst/>
              <a:ahLst/>
              <a:cxnLst/>
              <a:rect l="l" t="t" r="r" b="b"/>
              <a:pathLst>
                <a:path w="481659" h="310793">
                  <a:moveTo>
                    <a:pt x="117906" y="0"/>
                  </a:moveTo>
                  <a:lnTo>
                    <a:pt x="363753" y="0"/>
                  </a:lnTo>
                  <a:cubicBezTo>
                    <a:pt x="428871" y="0"/>
                    <a:pt x="481659" y="52788"/>
                    <a:pt x="481659" y="117906"/>
                  </a:cubicBezTo>
                  <a:lnTo>
                    <a:pt x="481659" y="192887"/>
                  </a:lnTo>
                  <a:cubicBezTo>
                    <a:pt x="481659" y="258004"/>
                    <a:pt x="428871" y="310793"/>
                    <a:pt x="363753" y="310793"/>
                  </a:cubicBezTo>
                  <a:lnTo>
                    <a:pt x="117906" y="310793"/>
                  </a:lnTo>
                  <a:cubicBezTo>
                    <a:pt x="52788" y="310793"/>
                    <a:pt x="0" y="258004"/>
                    <a:pt x="0" y="192887"/>
                  </a:cubicBezTo>
                  <a:lnTo>
                    <a:pt x="0" y="117906"/>
                  </a:lnTo>
                  <a:cubicBezTo>
                    <a:pt x="0" y="52788"/>
                    <a:pt x="52788" y="0"/>
                    <a:pt x="11790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04800"/>
              <a:ext cx="481659" cy="6155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r>
                <a:rPr lang="en-US" sz="2472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Hacker Threatens Victim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992336" y="1722514"/>
            <a:ext cx="1425762" cy="1027387"/>
            <a:chOff x="0" y="0"/>
            <a:chExt cx="1127968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127968" cy="812800"/>
            </a:xfrm>
            <a:custGeom>
              <a:avLst/>
              <a:gdLst/>
              <a:ahLst/>
              <a:cxnLst/>
              <a:rect l="l" t="t" r="r" b="b"/>
              <a:pathLst>
                <a:path w="1127968" h="812800">
                  <a:moveTo>
                    <a:pt x="1127968" y="406400"/>
                  </a:moveTo>
                  <a:lnTo>
                    <a:pt x="721568" y="0"/>
                  </a:lnTo>
                  <a:lnTo>
                    <a:pt x="721568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721568" y="609600"/>
                  </a:lnTo>
                  <a:lnTo>
                    <a:pt x="721568" y="812800"/>
                  </a:lnTo>
                  <a:lnTo>
                    <a:pt x="1127968" y="4064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30175"/>
              <a:ext cx="1026368" cy="739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418098" y="1240548"/>
            <a:ext cx="3086100" cy="1991319"/>
            <a:chOff x="0" y="0"/>
            <a:chExt cx="481659" cy="31079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81659" cy="310793"/>
            </a:xfrm>
            <a:custGeom>
              <a:avLst/>
              <a:gdLst/>
              <a:ahLst/>
              <a:cxnLst/>
              <a:rect l="l" t="t" r="r" b="b"/>
              <a:pathLst>
                <a:path w="481659" h="310793">
                  <a:moveTo>
                    <a:pt x="117906" y="0"/>
                  </a:moveTo>
                  <a:lnTo>
                    <a:pt x="363753" y="0"/>
                  </a:lnTo>
                  <a:cubicBezTo>
                    <a:pt x="428871" y="0"/>
                    <a:pt x="481659" y="52788"/>
                    <a:pt x="481659" y="117906"/>
                  </a:cubicBezTo>
                  <a:lnTo>
                    <a:pt x="481659" y="192887"/>
                  </a:lnTo>
                  <a:cubicBezTo>
                    <a:pt x="481659" y="258004"/>
                    <a:pt x="428871" y="310793"/>
                    <a:pt x="363753" y="310793"/>
                  </a:cubicBezTo>
                  <a:lnTo>
                    <a:pt x="117906" y="310793"/>
                  </a:lnTo>
                  <a:cubicBezTo>
                    <a:pt x="52788" y="310793"/>
                    <a:pt x="0" y="258004"/>
                    <a:pt x="0" y="192887"/>
                  </a:cubicBezTo>
                  <a:lnTo>
                    <a:pt x="0" y="117906"/>
                  </a:lnTo>
                  <a:cubicBezTo>
                    <a:pt x="0" y="52788"/>
                    <a:pt x="52788" y="0"/>
                    <a:pt x="11790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304800"/>
              <a:ext cx="481659" cy="6155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r>
                <a:rPr lang="en-US" sz="2472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Victim receives demand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2504198" y="1722514"/>
            <a:ext cx="1425762" cy="1027387"/>
            <a:chOff x="0" y="0"/>
            <a:chExt cx="1127968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127968" cy="812800"/>
            </a:xfrm>
            <a:custGeom>
              <a:avLst/>
              <a:gdLst/>
              <a:ahLst/>
              <a:cxnLst/>
              <a:rect l="l" t="t" r="r" b="b"/>
              <a:pathLst>
                <a:path w="1127968" h="812800">
                  <a:moveTo>
                    <a:pt x="1127968" y="406400"/>
                  </a:moveTo>
                  <a:lnTo>
                    <a:pt x="721568" y="0"/>
                  </a:lnTo>
                  <a:lnTo>
                    <a:pt x="721568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721568" y="609600"/>
                  </a:lnTo>
                  <a:lnTo>
                    <a:pt x="721568" y="812800"/>
                  </a:lnTo>
                  <a:lnTo>
                    <a:pt x="1127968" y="4064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130175"/>
              <a:ext cx="1026368" cy="739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3933029" y="1240548"/>
            <a:ext cx="3086100" cy="2139940"/>
            <a:chOff x="0" y="0"/>
            <a:chExt cx="481659" cy="33398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81659" cy="333988"/>
            </a:xfrm>
            <a:custGeom>
              <a:avLst/>
              <a:gdLst/>
              <a:ahLst/>
              <a:cxnLst/>
              <a:rect l="l" t="t" r="r" b="b"/>
              <a:pathLst>
                <a:path w="481659" h="333988">
                  <a:moveTo>
                    <a:pt x="117906" y="0"/>
                  </a:moveTo>
                  <a:lnTo>
                    <a:pt x="363753" y="0"/>
                  </a:lnTo>
                  <a:cubicBezTo>
                    <a:pt x="428871" y="0"/>
                    <a:pt x="481659" y="52788"/>
                    <a:pt x="481659" y="117906"/>
                  </a:cubicBezTo>
                  <a:lnTo>
                    <a:pt x="481659" y="216082"/>
                  </a:lnTo>
                  <a:cubicBezTo>
                    <a:pt x="481659" y="281200"/>
                    <a:pt x="428871" y="333988"/>
                    <a:pt x="363753" y="333988"/>
                  </a:cubicBezTo>
                  <a:lnTo>
                    <a:pt x="117906" y="333988"/>
                  </a:lnTo>
                  <a:cubicBezTo>
                    <a:pt x="52788" y="333988"/>
                    <a:pt x="0" y="281200"/>
                    <a:pt x="0" y="216082"/>
                  </a:cubicBezTo>
                  <a:lnTo>
                    <a:pt x="0" y="117906"/>
                  </a:lnTo>
                  <a:cubicBezTo>
                    <a:pt x="0" y="52788"/>
                    <a:pt x="52788" y="0"/>
                    <a:pt x="11790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304800"/>
              <a:ext cx="481659" cy="6387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r>
                <a:rPr lang="en-US" sz="2472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Victim Pays Ransom OR reports to authorities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 rot="5475396">
            <a:off x="14472117" y="3951797"/>
            <a:ext cx="2007923" cy="1020553"/>
            <a:chOff x="0" y="0"/>
            <a:chExt cx="1599172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599172" cy="812800"/>
            </a:xfrm>
            <a:custGeom>
              <a:avLst/>
              <a:gdLst/>
              <a:ahLst/>
              <a:cxnLst/>
              <a:rect l="l" t="t" r="r" b="b"/>
              <a:pathLst>
                <a:path w="1599172" h="812800">
                  <a:moveTo>
                    <a:pt x="1599172" y="406400"/>
                  </a:moveTo>
                  <a:lnTo>
                    <a:pt x="1192772" y="0"/>
                  </a:lnTo>
                  <a:lnTo>
                    <a:pt x="1192772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1192772" y="609600"/>
                  </a:lnTo>
                  <a:lnTo>
                    <a:pt x="1192772" y="812800"/>
                  </a:lnTo>
                  <a:lnTo>
                    <a:pt x="1599172" y="4064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130175"/>
              <a:ext cx="1497572" cy="739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endParaRPr/>
            </a:p>
          </p:txBody>
        </p:sp>
      </p:grpSp>
      <p:sp>
        <p:nvSpPr>
          <p:cNvPr id="26" name="AutoShape 26"/>
          <p:cNvSpPr/>
          <p:nvPr/>
        </p:nvSpPr>
        <p:spPr>
          <a:xfrm flipV="1">
            <a:off x="13555242" y="5476984"/>
            <a:ext cx="4159587" cy="104775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7" name="Group 27"/>
          <p:cNvGrpSpPr/>
          <p:nvPr/>
        </p:nvGrpSpPr>
        <p:grpSpPr>
          <a:xfrm rot="5400000">
            <a:off x="12842361" y="5937427"/>
            <a:ext cx="1425762" cy="676327"/>
            <a:chOff x="0" y="0"/>
            <a:chExt cx="1127968" cy="535065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127968" cy="535065"/>
            </a:xfrm>
            <a:custGeom>
              <a:avLst/>
              <a:gdLst/>
              <a:ahLst/>
              <a:cxnLst/>
              <a:rect l="l" t="t" r="r" b="b"/>
              <a:pathLst>
                <a:path w="1127968" h="535065">
                  <a:moveTo>
                    <a:pt x="1127968" y="267532"/>
                  </a:moveTo>
                  <a:lnTo>
                    <a:pt x="721568" y="0"/>
                  </a:lnTo>
                  <a:lnTo>
                    <a:pt x="721568" y="203200"/>
                  </a:lnTo>
                  <a:lnTo>
                    <a:pt x="0" y="203200"/>
                  </a:lnTo>
                  <a:lnTo>
                    <a:pt x="0" y="331865"/>
                  </a:lnTo>
                  <a:lnTo>
                    <a:pt x="721568" y="331865"/>
                  </a:lnTo>
                  <a:lnTo>
                    <a:pt x="721568" y="535065"/>
                  </a:lnTo>
                  <a:lnTo>
                    <a:pt x="1127968" y="267532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130175"/>
              <a:ext cx="1026368" cy="4620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 rot="5400000">
            <a:off x="16884583" y="5937427"/>
            <a:ext cx="1425762" cy="676327"/>
            <a:chOff x="0" y="0"/>
            <a:chExt cx="1127968" cy="535065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127968" cy="535065"/>
            </a:xfrm>
            <a:custGeom>
              <a:avLst/>
              <a:gdLst/>
              <a:ahLst/>
              <a:cxnLst/>
              <a:rect l="l" t="t" r="r" b="b"/>
              <a:pathLst>
                <a:path w="1127968" h="535065">
                  <a:moveTo>
                    <a:pt x="1127968" y="267532"/>
                  </a:moveTo>
                  <a:lnTo>
                    <a:pt x="721568" y="0"/>
                  </a:lnTo>
                  <a:lnTo>
                    <a:pt x="721568" y="203200"/>
                  </a:lnTo>
                  <a:lnTo>
                    <a:pt x="0" y="203200"/>
                  </a:lnTo>
                  <a:lnTo>
                    <a:pt x="0" y="331865"/>
                  </a:lnTo>
                  <a:lnTo>
                    <a:pt x="721568" y="331865"/>
                  </a:lnTo>
                  <a:lnTo>
                    <a:pt x="721568" y="535065"/>
                  </a:lnTo>
                  <a:lnTo>
                    <a:pt x="1127968" y="267532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130175"/>
              <a:ext cx="1026368" cy="4620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0961148" y="6988471"/>
            <a:ext cx="3832549" cy="1991319"/>
            <a:chOff x="0" y="0"/>
            <a:chExt cx="598160" cy="310793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98160" cy="310793"/>
            </a:xfrm>
            <a:custGeom>
              <a:avLst/>
              <a:gdLst/>
              <a:ahLst/>
              <a:cxnLst/>
              <a:rect l="l" t="t" r="r" b="b"/>
              <a:pathLst>
                <a:path w="598160" h="310793">
                  <a:moveTo>
                    <a:pt x="94942" y="0"/>
                  </a:moveTo>
                  <a:lnTo>
                    <a:pt x="503218" y="0"/>
                  </a:lnTo>
                  <a:cubicBezTo>
                    <a:pt x="555653" y="0"/>
                    <a:pt x="598160" y="42507"/>
                    <a:pt x="598160" y="94942"/>
                  </a:cubicBezTo>
                  <a:lnTo>
                    <a:pt x="598160" y="215851"/>
                  </a:lnTo>
                  <a:cubicBezTo>
                    <a:pt x="598160" y="241031"/>
                    <a:pt x="588158" y="265180"/>
                    <a:pt x="570352" y="282985"/>
                  </a:cubicBezTo>
                  <a:cubicBezTo>
                    <a:pt x="552547" y="300790"/>
                    <a:pt x="528399" y="310793"/>
                    <a:pt x="503218" y="310793"/>
                  </a:cubicBezTo>
                  <a:lnTo>
                    <a:pt x="94942" y="310793"/>
                  </a:lnTo>
                  <a:cubicBezTo>
                    <a:pt x="42507" y="310793"/>
                    <a:pt x="0" y="268286"/>
                    <a:pt x="0" y="215851"/>
                  </a:cubicBezTo>
                  <a:lnTo>
                    <a:pt x="0" y="94942"/>
                  </a:lnTo>
                  <a:cubicBezTo>
                    <a:pt x="0" y="69762"/>
                    <a:pt x="10003" y="45613"/>
                    <a:pt x="27808" y="27808"/>
                  </a:cubicBezTo>
                  <a:cubicBezTo>
                    <a:pt x="45613" y="10003"/>
                    <a:pt x="69762" y="0"/>
                    <a:pt x="9494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-304800"/>
              <a:ext cx="598160" cy="6155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r>
                <a:rPr lang="en-US" sz="2472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Hacker Unlocks data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5312793" y="7055146"/>
            <a:ext cx="2811921" cy="1641154"/>
            <a:chOff x="0" y="0"/>
            <a:chExt cx="438867" cy="256141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438867" cy="256141"/>
            </a:xfrm>
            <a:custGeom>
              <a:avLst/>
              <a:gdLst/>
              <a:ahLst/>
              <a:cxnLst/>
              <a:rect l="l" t="t" r="r" b="b"/>
              <a:pathLst>
                <a:path w="438867" h="256141">
                  <a:moveTo>
                    <a:pt x="128071" y="0"/>
                  </a:moveTo>
                  <a:lnTo>
                    <a:pt x="310797" y="0"/>
                  </a:lnTo>
                  <a:cubicBezTo>
                    <a:pt x="344763" y="0"/>
                    <a:pt x="377338" y="13493"/>
                    <a:pt x="401356" y="37511"/>
                  </a:cubicBezTo>
                  <a:cubicBezTo>
                    <a:pt x="425374" y="61529"/>
                    <a:pt x="438867" y="94104"/>
                    <a:pt x="438867" y="128071"/>
                  </a:cubicBezTo>
                  <a:lnTo>
                    <a:pt x="438867" y="128071"/>
                  </a:lnTo>
                  <a:cubicBezTo>
                    <a:pt x="438867" y="198802"/>
                    <a:pt x="381528" y="256141"/>
                    <a:pt x="310797" y="256141"/>
                  </a:cubicBezTo>
                  <a:lnTo>
                    <a:pt x="128071" y="256141"/>
                  </a:lnTo>
                  <a:cubicBezTo>
                    <a:pt x="94104" y="256141"/>
                    <a:pt x="61529" y="242648"/>
                    <a:pt x="37511" y="218630"/>
                  </a:cubicBezTo>
                  <a:cubicBezTo>
                    <a:pt x="13493" y="194612"/>
                    <a:pt x="0" y="162037"/>
                    <a:pt x="0" y="128071"/>
                  </a:cubicBezTo>
                  <a:lnTo>
                    <a:pt x="0" y="128071"/>
                  </a:lnTo>
                  <a:cubicBezTo>
                    <a:pt x="0" y="94104"/>
                    <a:pt x="13493" y="61529"/>
                    <a:pt x="37511" y="37511"/>
                  </a:cubicBezTo>
                  <a:cubicBezTo>
                    <a:pt x="61529" y="13493"/>
                    <a:pt x="94104" y="0"/>
                    <a:pt x="12807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-304800"/>
              <a:ext cx="438867" cy="5609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r>
                <a:rPr lang="en-US" sz="2472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Hacker Punishes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3503" y="-63503"/>
            <a:ext cx="18414997" cy="10413997"/>
          </a:xfrm>
          <a:custGeom>
            <a:avLst/>
            <a:gdLst/>
            <a:ahLst/>
            <a:cxnLst/>
            <a:rect l="l" t="t" r="r" b="b"/>
            <a:pathLst>
              <a:path w="18414997" h="10413997">
                <a:moveTo>
                  <a:pt x="0" y="0"/>
                </a:moveTo>
                <a:lnTo>
                  <a:pt x="18414997" y="0"/>
                </a:lnTo>
                <a:lnTo>
                  <a:pt x="18414997" y="10413997"/>
                </a:lnTo>
                <a:lnTo>
                  <a:pt x="0" y="104139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02022" y="753142"/>
            <a:ext cx="2505847" cy="828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58"/>
              </a:lnSpc>
            </a:pPr>
            <a:r>
              <a:rPr lang="en-US" sz="4898" b="1" u="sng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contents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331482" y="1870824"/>
            <a:ext cx="8785898" cy="544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25"/>
              </a:lnSpc>
            </a:pPr>
            <a:r>
              <a:rPr lang="en-US" sz="3200" b="1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Introduction to Cybercrime and cybersecurity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331482" y="2994774"/>
            <a:ext cx="4283545" cy="544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25"/>
              </a:lnSpc>
            </a:pPr>
            <a:r>
              <a:rPr lang="en-US" sz="3200" b="1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Types of Cybercrimes: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587314" y="4118724"/>
            <a:ext cx="5130479" cy="2792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25"/>
              </a:lnSpc>
            </a:pPr>
            <a:r>
              <a:rPr lang="en-US" sz="3200" b="1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- Crime against Individual </a:t>
            </a:r>
          </a:p>
          <a:p>
            <a:pPr algn="l">
              <a:lnSpc>
                <a:spcPts val="4425"/>
              </a:lnSpc>
            </a:pPr>
            <a:r>
              <a:rPr lang="en-US" sz="3200" b="1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- Crime against Property </a:t>
            </a:r>
          </a:p>
          <a:p>
            <a:pPr algn="l">
              <a:lnSpc>
                <a:spcPts val="4425"/>
              </a:lnSpc>
            </a:pPr>
            <a:r>
              <a:rPr lang="en-US" sz="3200" b="1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- Cyber Extortion</a:t>
            </a:r>
          </a:p>
          <a:p>
            <a:pPr algn="l">
              <a:lnSpc>
                <a:spcPts val="4425"/>
              </a:lnSpc>
            </a:pPr>
            <a:r>
              <a:rPr lang="en-US" sz="3200" b="1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 - Drug Trafficking </a:t>
            </a:r>
          </a:p>
          <a:p>
            <a:pPr algn="l">
              <a:lnSpc>
                <a:spcPts val="4425"/>
              </a:lnSpc>
            </a:pPr>
            <a:r>
              <a:rPr lang="en-US" sz="3200" b="1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- Cyber Terrorism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331482" y="7490574"/>
            <a:ext cx="5867505" cy="544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25"/>
              </a:lnSpc>
            </a:pPr>
            <a:r>
              <a:rPr lang="en-US" sz="3200" b="1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Threat to Information Security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331482" y="8614524"/>
            <a:ext cx="5550056" cy="544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25"/>
              </a:lnSpc>
            </a:pPr>
            <a:r>
              <a:rPr lang="en-US" sz="3200" b="1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Need of Information Security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33065" y="432725"/>
            <a:ext cx="16826235" cy="9421550"/>
            <a:chOff x="0" y="0"/>
            <a:chExt cx="4431601" cy="248139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31601" cy="2481396"/>
            </a:xfrm>
            <a:custGeom>
              <a:avLst/>
              <a:gdLst/>
              <a:ahLst/>
              <a:cxnLst/>
              <a:rect l="l" t="t" r="r" b="b"/>
              <a:pathLst>
                <a:path w="4431601" h="2481396">
                  <a:moveTo>
                    <a:pt x="0" y="0"/>
                  </a:moveTo>
                  <a:lnTo>
                    <a:pt x="4431601" y="0"/>
                  </a:lnTo>
                  <a:lnTo>
                    <a:pt x="4431601" y="2481396"/>
                  </a:lnTo>
                  <a:lnTo>
                    <a:pt x="0" y="2481396"/>
                  </a:ln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00050"/>
              <a:ext cx="4431601" cy="28814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8179"/>
                </a:lnSpc>
              </a:pPr>
              <a:endParaRPr lang="en-US" sz="3271" b="1" u="sng" dirty="0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endParaRPr>
            </a:p>
            <a:p>
              <a:pPr algn="ctr">
                <a:lnSpc>
                  <a:spcPts val="8179"/>
                </a:lnSpc>
              </a:pPr>
              <a:endParaRPr lang="en-US" sz="3271" b="1" u="sng" dirty="0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endParaRPr>
            </a:p>
            <a:p>
              <a:pPr algn="ctr">
                <a:lnSpc>
                  <a:spcPts val="8179"/>
                </a:lnSpc>
              </a:pPr>
              <a:r>
                <a:rPr lang="en-US" sz="32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D. Drug Trafficking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Drug Trafficking is the illegal production, transportation, and selling of drugs for profit.</a:t>
              </a:r>
            </a:p>
            <a:p>
              <a:pPr algn="just">
                <a:lnSpc>
                  <a:spcPts val="7679"/>
                </a:lnSpc>
              </a:pPr>
              <a:r>
                <a:rPr lang="en-US" sz="30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Key Points with Examples: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Illegal Trade of Drugs</a:t>
              </a: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– Selling or moving drugs like heroin, cocaine, or marijuana is illegal.</a:t>
              </a:r>
            </a:p>
            <a:p>
              <a:pPr algn="just">
                <a:lnSpc>
                  <a:spcPts val="7679"/>
                </a:lnSpc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     Example: Smugglers transporting</a:t>
              </a:r>
              <a:r>
                <a:rPr lang="en-US" sz="30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drugs </a:t>
              </a: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acro</a:t>
              </a:r>
              <a:r>
                <a:rPr lang="en-US" sz="30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s</a:t>
              </a: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s borders secretly.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Cross-Border or Local </a:t>
              </a: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– Trafficking can happen within a country or internationally.</a:t>
              </a:r>
            </a:p>
            <a:p>
              <a:pPr algn="just">
                <a:lnSpc>
                  <a:spcPts val="7679"/>
                </a:lnSpc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     Example: Drugs sent from one country to another hidden in shipments.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Criminal Networks</a:t>
              </a: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– Organized groups often control production, distribution, and sales.</a:t>
              </a:r>
            </a:p>
            <a:p>
              <a:pPr algn="just">
                <a:lnSpc>
                  <a:spcPts val="7679"/>
                </a:lnSpc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     </a:t>
              </a:r>
              <a:r>
                <a:rPr lang="en-US" sz="30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Example:</a:t>
              </a: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Mafia or gangs running a drug distribution chain in a city.</a:t>
              </a:r>
            </a:p>
            <a:p>
              <a:pPr algn="just">
                <a:lnSpc>
                  <a:spcPts val="6929"/>
                </a:lnSpc>
              </a:pPr>
              <a:endParaRPr lang="en-US" sz="3071" dirty="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20257" y="457664"/>
            <a:ext cx="6567976" cy="9371673"/>
          </a:xfrm>
          <a:custGeom>
            <a:avLst/>
            <a:gdLst/>
            <a:ahLst/>
            <a:cxnLst/>
            <a:rect l="l" t="t" r="r" b="b"/>
            <a:pathLst>
              <a:path w="6567976" h="9371673">
                <a:moveTo>
                  <a:pt x="0" y="0"/>
                </a:moveTo>
                <a:lnTo>
                  <a:pt x="6567976" y="0"/>
                </a:lnTo>
                <a:lnTo>
                  <a:pt x="6567976" y="9371672"/>
                </a:lnTo>
                <a:lnTo>
                  <a:pt x="0" y="93716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26" t="-2211" b="-3953"/>
            </a:stretch>
          </a:blipFill>
        </p:spPr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33065" y="422210"/>
            <a:ext cx="16826235" cy="9379562"/>
            <a:chOff x="0" y="0"/>
            <a:chExt cx="4431601" cy="247033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31601" cy="2470337"/>
            </a:xfrm>
            <a:custGeom>
              <a:avLst/>
              <a:gdLst/>
              <a:ahLst/>
              <a:cxnLst/>
              <a:rect l="l" t="t" r="r" b="b"/>
              <a:pathLst>
                <a:path w="4431601" h="2470337">
                  <a:moveTo>
                    <a:pt x="0" y="0"/>
                  </a:moveTo>
                  <a:lnTo>
                    <a:pt x="4431601" y="0"/>
                  </a:lnTo>
                  <a:lnTo>
                    <a:pt x="4431601" y="2470337"/>
                  </a:lnTo>
                  <a:lnTo>
                    <a:pt x="0" y="2470337"/>
                  </a:ln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00050"/>
              <a:ext cx="4431601" cy="28703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8179"/>
                </a:lnSpc>
              </a:pPr>
              <a:endParaRPr lang="en-US" sz="3271" b="1" u="sng" dirty="0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endParaRPr>
            </a:p>
            <a:p>
              <a:pPr algn="ctr">
                <a:lnSpc>
                  <a:spcPts val="8179"/>
                </a:lnSpc>
              </a:pPr>
              <a:r>
                <a:rPr lang="en-US" sz="32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E. Cyber Terrorism</a:t>
              </a:r>
            </a:p>
            <a:p>
              <a:pPr marL="641652" lvl="1" indent="-320826" algn="just">
                <a:lnSpc>
                  <a:spcPts val="7429"/>
                </a:lnSpc>
                <a:buFont typeface="Arial"/>
                <a:buChar char="•"/>
              </a:pP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Cyber Terrorism is when terrorists use the internet or computers to attack, threaten, or disrupt </a:t>
              </a:r>
            </a:p>
            <a:p>
              <a:pPr algn="just">
                <a:lnSpc>
                  <a:spcPts val="7429"/>
                </a:lnSpc>
              </a:pP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       a country’s systems, causing fear, damage, or harm.</a:t>
              </a:r>
            </a:p>
            <a:p>
              <a:pPr algn="just">
                <a:lnSpc>
                  <a:spcPts val="7429"/>
                </a:lnSpc>
              </a:pPr>
              <a:r>
                <a:rPr lang="en-US" sz="29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Key Points with Examples:</a:t>
              </a:r>
            </a:p>
            <a:p>
              <a:pPr marL="641652" lvl="1" indent="-320826" algn="just">
                <a:lnSpc>
                  <a:spcPts val="7429"/>
                </a:lnSpc>
                <a:buFont typeface="Arial"/>
                <a:buChar char="•"/>
              </a:pPr>
              <a:r>
                <a:rPr lang="en-US" sz="29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Use of Technology for Terror </a:t>
              </a: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– Attack</a:t>
              </a:r>
              <a:r>
                <a:rPr lang="en-US" sz="29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s</a:t>
              </a: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are done using computers, networks, or online tools.</a:t>
              </a:r>
            </a:p>
            <a:p>
              <a:pPr algn="just">
                <a:lnSpc>
                  <a:spcPts val="7429"/>
                </a:lnSpc>
              </a:pP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     Example: Hacking a government website to spread propaganda.</a:t>
              </a:r>
            </a:p>
            <a:p>
              <a:pPr marL="641652" lvl="1" indent="-320826" algn="just">
                <a:lnSpc>
                  <a:spcPts val="7429"/>
                </a:lnSpc>
                <a:buFont typeface="Arial"/>
                <a:buChar char="•"/>
              </a:pPr>
              <a:r>
                <a:rPr lang="en-US" sz="29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Disrupts Services or Systems</a:t>
              </a: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– Can cause damage to critical systems like power grids, banks, or transport.</a:t>
              </a:r>
            </a:p>
            <a:p>
              <a:pPr algn="just">
                <a:lnSpc>
                  <a:spcPts val="7429"/>
                </a:lnSpc>
              </a:pP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     Example:</a:t>
              </a:r>
              <a:r>
                <a:rPr lang="en-US" sz="29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Virus </a:t>
              </a: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attack on a city’s power supply causing blackout.</a:t>
              </a: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81026" y="382614"/>
            <a:ext cx="5585998" cy="9116592"/>
          </a:xfrm>
          <a:custGeom>
            <a:avLst/>
            <a:gdLst/>
            <a:ahLst/>
            <a:cxnLst/>
            <a:rect l="l" t="t" r="r" b="b"/>
            <a:pathLst>
              <a:path w="5585998" h="9116592">
                <a:moveTo>
                  <a:pt x="0" y="0"/>
                </a:moveTo>
                <a:lnTo>
                  <a:pt x="5585997" y="0"/>
                </a:lnTo>
                <a:lnTo>
                  <a:pt x="5585997" y="9116592"/>
                </a:lnTo>
                <a:lnTo>
                  <a:pt x="0" y="91165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446" r="-2107" b="-627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973159" y="2976765"/>
            <a:ext cx="6914410" cy="4606726"/>
          </a:xfrm>
          <a:custGeom>
            <a:avLst/>
            <a:gdLst/>
            <a:ahLst/>
            <a:cxnLst/>
            <a:rect l="l" t="t" r="r" b="b"/>
            <a:pathLst>
              <a:path w="6914410" h="4606726">
                <a:moveTo>
                  <a:pt x="0" y="0"/>
                </a:moveTo>
                <a:lnTo>
                  <a:pt x="6914411" y="0"/>
                </a:lnTo>
                <a:lnTo>
                  <a:pt x="6914411" y="4606726"/>
                </a:lnTo>
                <a:lnTo>
                  <a:pt x="0" y="46067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6936904" y="3566685"/>
            <a:ext cx="3750146" cy="2467074"/>
            <a:chOff x="0" y="0"/>
            <a:chExt cx="977003" cy="64273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77003" cy="642732"/>
            </a:xfrm>
            <a:custGeom>
              <a:avLst/>
              <a:gdLst/>
              <a:ahLst/>
              <a:cxnLst/>
              <a:rect l="l" t="t" r="r" b="b"/>
              <a:pathLst>
                <a:path w="977003" h="642732">
                  <a:moveTo>
                    <a:pt x="977003" y="321366"/>
                  </a:moveTo>
                  <a:lnTo>
                    <a:pt x="570603" y="0"/>
                  </a:lnTo>
                  <a:lnTo>
                    <a:pt x="570603" y="203200"/>
                  </a:lnTo>
                  <a:lnTo>
                    <a:pt x="0" y="203200"/>
                  </a:lnTo>
                  <a:lnTo>
                    <a:pt x="0" y="439532"/>
                  </a:lnTo>
                  <a:lnTo>
                    <a:pt x="570603" y="439532"/>
                  </a:lnTo>
                  <a:lnTo>
                    <a:pt x="570603" y="642732"/>
                  </a:lnTo>
                  <a:lnTo>
                    <a:pt x="977003" y="32136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101600"/>
              <a:ext cx="875403" cy="5411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23105" y="382048"/>
            <a:ext cx="16601135" cy="9248322"/>
            <a:chOff x="0" y="0"/>
            <a:chExt cx="4372315" cy="24357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72315" cy="2435772"/>
            </a:xfrm>
            <a:custGeom>
              <a:avLst/>
              <a:gdLst/>
              <a:ahLst/>
              <a:cxnLst/>
              <a:rect l="l" t="t" r="r" b="b"/>
              <a:pathLst>
                <a:path w="4372315" h="2435772">
                  <a:moveTo>
                    <a:pt x="0" y="0"/>
                  </a:moveTo>
                  <a:lnTo>
                    <a:pt x="4372315" y="0"/>
                  </a:lnTo>
                  <a:lnTo>
                    <a:pt x="4372315" y="2435772"/>
                  </a:lnTo>
                  <a:lnTo>
                    <a:pt x="0" y="2435772"/>
                  </a:ln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00050"/>
              <a:ext cx="4372315" cy="28358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8179"/>
                </a:lnSpc>
              </a:pPr>
              <a:endParaRPr lang="en-US" sz="3271" b="1" u="sng" dirty="0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endParaRPr>
            </a:p>
            <a:p>
              <a:pPr algn="ctr">
                <a:lnSpc>
                  <a:spcPts val="8179"/>
                </a:lnSpc>
              </a:pPr>
              <a:r>
                <a:rPr lang="en-US" sz="32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Information Security</a:t>
              </a:r>
            </a:p>
            <a:p>
              <a:pPr algn="just">
                <a:lnSpc>
                  <a:spcPts val="7429"/>
                </a:lnSpc>
              </a:pPr>
              <a:r>
                <a:rPr lang="en-US" sz="29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Definition:</a:t>
              </a:r>
            </a:p>
            <a:p>
              <a:pPr marL="641652" lvl="1" indent="-320826" algn="just">
                <a:lnSpc>
                  <a:spcPts val="7429"/>
                </a:lnSpc>
                <a:buFont typeface="Arial"/>
                <a:buChar char="•"/>
              </a:pP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Information Security is the practice of protecting data, information systems, and networks from unauthorized access, use, disclosure, disruption, modification, or destruction.</a:t>
              </a:r>
            </a:p>
            <a:p>
              <a:pPr algn="just">
                <a:lnSpc>
                  <a:spcPts val="7429"/>
                </a:lnSpc>
              </a:pPr>
              <a:r>
                <a:rPr lang="en-US" sz="29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Key Points with Examples:</a:t>
              </a:r>
            </a:p>
            <a:p>
              <a:pPr marL="641652" lvl="1" indent="-320826" algn="just">
                <a:lnSpc>
                  <a:spcPts val="7429"/>
                </a:lnSpc>
                <a:buFont typeface="Arial"/>
                <a:buChar char="•"/>
              </a:pPr>
              <a:r>
                <a:rPr lang="en-US" sz="29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Protects Confidentiality</a:t>
              </a:r>
              <a:r>
                <a:rPr lang="en-US" sz="29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</a:t>
              </a: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– Ensur</a:t>
              </a:r>
              <a:r>
                <a:rPr lang="en-US" sz="29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e</a:t>
              </a: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s o</a:t>
              </a:r>
              <a:r>
                <a:rPr lang="en-US" sz="29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nly </a:t>
              </a: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auth</a:t>
              </a:r>
              <a:r>
                <a:rPr lang="en-US" sz="29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or</a:t>
              </a: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ized</a:t>
              </a:r>
              <a:r>
                <a:rPr lang="en-US" sz="29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</a:t>
              </a: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p</a:t>
              </a:r>
              <a:r>
                <a:rPr lang="en-US" sz="29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eo</a:t>
              </a: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ple</a:t>
              </a:r>
              <a:r>
                <a:rPr lang="en-US" sz="29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</a:t>
              </a: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can acces</a:t>
              </a:r>
              <a:r>
                <a:rPr lang="en-US" sz="29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s</a:t>
              </a: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information.</a:t>
              </a:r>
            </a:p>
            <a:p>
              <a:pPr marL="641652" lvl="1" indent="-320826" algn="just">
                <a:lnSpc>
                  <a:spcPts val="7429"/>
                </a:lnSpc>
                <a:buFont typeface="Arial"/>
                <a:buChar char="•"/>
              </a:pPr>
              <a:r>
                <a:rPr lang="en-US" sz="29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Maintains Integrity </a:t>
              </a: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– Ensures information is accurate and not tampered with.</a:t>
              </a:r>
            </a:p>
            <a:p>
              <a:pPr marL="641652" lvl="1" indent="-320826" algn="just">
                <a:lnSpc>
                  <a:spcPts val="7429"/>
                </a:lnSpc>
                <a:buFont typeface="Arial"/>
                <a:buChar char="•"/>
              </a:pPr>
              <a:r>
                <a:rPr lang="en-US" sz="29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Ensures Availability</a:t>
              </a: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– K</a:t>
              </a:r>
              <a:r>
                <a:rPr lang="en-US" sz="29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e</a:t>
              </a: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ep</a:t>
              </a:r>
              <a:r>
                <a:rPr lang="en-US" sz="29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s </a:t>
              </a: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inf</a:t>
              </a:r>
              <a:r>
                <a:rPr lang="en-US" sz="29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or</a:t>
              </a: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mation</a:t>
              </a:r>
              <a:r>
                <a:rPr lang="en-US" sz="29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</a:t>
              </a: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and s</a:t>
              </a:r>
              <a:r>
                <a:rPr lang="en-US" sz="2971" u="none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ystems</a:t>
              </a: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accessible to authorized users when needed.</a:t>
              </a:r>
            </a:p>
            <a:p>
              <a:pPr marL="641652" lvl="1" indent="-320826" algn="just">
                <a:lnSpc>
                  <a:spcPts val="7429"/>
                </a:lnSpc>
                <a:buFont typeface="Arial"/>
                <a:buChar char="•"/>
              </a:pPr>
              <a:r>
                <a:rPr lang="en-US" sz="29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Prevents Cyber Threats</a:t>
              </a:r>
              <a:r>
                <a:rPr lang="en-US" sz="29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– Guards against hacking, malware, and data theft.</a:t>
              </a: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23105" y="382048"/>
            <a:ext cx="16601135" cy="9476922"/>
            <a:chOff x="0" y="0"/>
            <a:chExt cx="4372315" cy="24959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72315" cy="2495979"/>
            </a:xfrm>
            <a:custGeom>
              <a:avLst/>
              <a:gdLst/>
              <a:ahLst/>
              <a:cxnLst/>
              <a:rect l="l" t="t" r="r" b="b"/>
              <a:pathLst>
                <a:path w="4372315" h="2495979">
                  <a:moveTo>
                    <a:pt x="0" y="0"/>
                  </a:moveTo>
                  <a:lnTo>
                    <a:pt x="4372315" y="0"/>
                  </a:lnTo>
                  <a:lnTo>
                    <a:pt x="4372315" y="2495979"/>
                  </a:lnTo>
                  <a:lnTo>
                    <a:pt x="0" y="2495979"/>
                  </a:ln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00050"/>
              <a:ext cx="4372315" cy="28960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8179"/>
                </a:lnSpc>
              </a:pPr>
              <a:endParaRPr lang="en-US" sz="3271" b="1" u="sng" dirty="0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endParaRPr>
            </a:p>
            <a:p>
              <a:pPr algn="ctr">
                <a:lnSpc>
                  <a:spcPts val="8179"/>
                </a:lnSpc>
              </a:pPr>
              <a:r>
                <a:rPr lang="en-US" sz="32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Threat to Information Security</a:t>
              </a:r>
            </a:p>
            <a:p>
              <a:pPr algn="just">
                <a:lnSpc>
                  <a:spcPts val="7679"/>
                </a:lnSpc>
              </a:pPr>
              <a:r>
                <a:rPr lang="en-US" sz="30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1. Malware Attacks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Harmful software like viruses, worms, trojans, ransomware that damage systems or steal data.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Example: Ransomware that locks files and demands money.</a:t>
              </a:r>
            </a:p>
            <a:p>
              <a:pPr algn="just">
                <a:lnSpc>
                  <a:spcPts val="7679"/>
                </a:lnSpc>
              </a:pPr>
              <a:endParaRPr lang="en-US" sz="3071" dirty="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algn="just">
                <a:lnSpc>
                  <a:spcPts val="7679"/>
                </a:lnSpc>
              </a:pPr>
              <a:r>
                <a:rPr lang="en-US" sz="30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2. Phishing &amp; Social Engineering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Tricking users with fake emails, websites, or calls to steal passwords or bank details.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Example: A fake bank email asking for login details.</a:t>
              </a:r>
            </a:p>
            <a:p>
              <a:pPr algn="just">
                <a:lnSpc>
                  <a:spcPts val="7429"/>
                </a:lnSpc>
              </a:pPr>
              <a:endParaRPr lang="en-US" sz="3071" dirty="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23105" y="382048"/>
            <a:ext cx="16601135" cy="9244502"/>
            <a:chOff x="0" y="0"/>
            <a:chExt cx="4372315" cy="243476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72315" cy="2434766"/>
            </a:xfrm>
            <a:custGeom>
              <a:avLst/>
              <a:gdLst/>
              <a:ahLst/>
              <a:cxnLst/>
              <a:rect l="l" t="t" r="r" b="b"/>
              <a:pathLst>
                <a:path w="4372315" h="2434766">
                  <a:moveTo>
                    <a:pt x="0" y="0"/>
                  </a:moveTo>
                  <a:lnTo>
                    <a:pt x="4372315" y="0"/>
                  </a:lnTo>
                  <a:lnTo>
                    <a:pt x="4372315" y="2434766"/>
                  </a:lnTo>
                  <a:lnTo>
                    <a:pt x="0" y="2434766"/>
                  </a:ln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0"/>
              <a:ext cx="4372315" cy="28157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7679"/>
                </a:lnSpc>
              </a:pPr>
              <a:r>
                <a:rPr lang="en-US" sz="3071" b="1" u="sng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3. Insider Threats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Employees or authorized users misuse their access and leak sensitive data.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Example: A staff member selling customer information.</a:t>
              </a:r>
            </a:p>
            <a:p>
              <a:pPr algn="just">
                <a:lnSpc>
                  <a:spcPts val="7679"/>
                </a:lnSpc>
              </a:pPr>
              <a:endParaRPr lang="en-US" sz="3071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algn="just">
                <a:lnSpc>
                  <a:spcPts val="7679"/>
                </a:lnSpc>
              </a:pPr>
              <a:r>
                <a:rPr lang="en-US" sz="3071" b="1" u="sng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4. Denial of Service (DoS/DDoS) Attacks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Attackers overload a system or website so it crashes or becomes unavailable.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Example: An e-commerce site going down during heavy traffic attack.</a:t>
              </a:r>
            </a:p>
            <a:p>
              <a:pPr algn="just">
                <a:lnSpc>
                  <a:spcPts val="7679"/>
                </a:lnSpc>
              </a:pPr>
              <a:endParaRPr lang="en-US" sz="3071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algn="just">
                <a:lnSpc>
                  <a:spcPts val="7679"/>
                </a:lnSpc>
              </a:pPr>
              <a:endParaRPr lang="en-US" sz="3071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8085" y="269498"/>
            <a:ext cx="16601135" cy="9244502"/>
            <a:chOff x="0" y="0"/>
            <a:chExt cx="4372315" cy="243476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72315" cy="2434766"/>
            </a:xfrm>
            <a:custGeom>
              <a:avLst/>
              <a:gdLst/>
              <a:ahLst/>
              <a:cxnLst/>
              <a:rect l="l" t="t" r="r" b="b"/>
              <a:pathLst>
                <a:path w="4372315" h="2434766">
                  <a:moveTo>
                    <a:pt x="0" y="0"/>
                  </a:moveTo>
                  <a:lnTo>
                    <a:pt x="4372315" y="0"/>
                  </a:lnTo>
                  <a:lnTo>
                    <a:pt x="4372315" y="2434766"/>
                  </a:lnTo>
                  <a:lnTo>
                    <a:pt x="0" y="2434766"/>
                  </a:ln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00050"/>
              <a:ext cx="4372315" cy="28348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8179"/>
                </a:lnSpc>
              </a:pPr>
              <a:r>
                <a:rPr lang="en-US" sz="3271" b="1" u="sng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Need of Information Security</a:t>
              </a:r>
            </a:p>
            <a:p>
              <a:pPr algn="just">
                <a:lnSpc>
                  <a:spcPts val="7679"/>
                </a:lnSpc>
              </a:pPr>
              <a:r>
                <a:rPr lang="en-US" sz="3071" b="1" u="sng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 1. Protect Confidential Data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Safeguards sensitive info like ID numbers, bank details, and medical records.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Example: Prevents identity theft and financial fraud.</a:t>
              </a:r>
            </a:p>
            <a:p>
              <a:pPr algn="just">
                <a:lnSpc>
                  <a:spcPts val="7679"/>
                </a:lnSpc>
              </a:pPr>
              <a:endParaRPr lang="en-US" sz="3071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algn="just">
                <a:lnSpc>
                  <a:spcPts val="7679"/>
                </a:lnSpc>
              </a:pPr>
              <a:r>
                <a:rPr lang="en-US" sz="3071" b="1" u="sng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2. Ensure Privacy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Keeps personal data on apps and social media safe from misuse.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Example: Protects chats, emails, and photos from leaks.</a:t>
              </a: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23105" y="382048"/>
            <a:ext cx="16601135" cy="9444474"/>
            <a:chOff x="0" y="0"/>
            <a:chExt cx="4372315" cy="24874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72315" cy="2487433"/>
            </a:xfrm>
            <a:custGeom>
              <a:avLst/>
              <a:gdLst/>
              <a:ahLst/>
              <a:cxnLst/>
              <a:rect l="l" t="t" r="r" b="b"/>
              <a:pathLst>
                <a:path w="4372315" h="2487433">
                  <a:moveTo>
                    <a:pt x="0" y="0"/>
                  </a:moveTo>
                  <a:lnTo>
                    <a:pt x="4372315" y="0"/>
                  </a:lnTo>
                  <a:lnTo>
                    <a:pt x="4372315" y="2487433"/>
                  </a:lnTo>
                  <a:lnTo>
                    <a:pt x="0" y="2487433"/>
                  </a:ln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0"/>
              <a:ext cx="4372315" cy="2868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7679"/>
                </a:lnSpc>
              </a:pPr>
              <a:endParaRPr lang="en-US" sz="3071" b="1" u="sng" dirty="0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endParaRPr>
            </a:p>
            <a:p>
              <a:pPr algn="just">
                <a:lnSpc>
                  <a:spcPts val="7679"/>
                </a:lnSpc>
              </a:pPr>
              <a:r>
                <a:rPr lang="en-US" sz="30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3. Prevent Financial Loss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Stops phishing, ransomware, and scams that cause money loss.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Example: Secure customer card details in online stores.</a:t>
              </a:r>
            </a:p>
            <a:p>
              <a:pPr algn="just">
                <a:lnSpc>
                  <a:spcPts val="7679"/>
                </a:lnSpc>
              </a:pPr>
              <a:endParaRPr lang="en-US" sz="3071" dirty="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algn="just">
                <a:lnSpc>
                  <a:spcPts val="7679"/>
                </a:lnSpc>
              </a:pPr>
              <a:r>
                <a:rPr lang="en-US" sz="30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4. Maintain Trust &amp; Reputation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Protects customer data to avoid loss of trust and legal issues.</a:t>
              </a:r>
            </a:p>
            <a:p>
              <a:pPr marL="663242" lvl="1" indent="-331621" algn="just">
                <a:lnSpc>
                  <a:spcPts val="7679"/>
                </a:lnSpc>
                <a:buFont typeface="Arial"/>
                <a:buChar char="•"/>
              </a:pPr>
              <a:r>
                <a:rPr lang="en-US" sz="3071" dirty="0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Example: Banks use encryption to secure transactions</a:t>
              </a:r>
            </a:p>
            <a:p>
              <a:pPr algn="just">
                <a:lnSpc>
                  <a:spcPts val="7679"/>
                </a:lnSpc>
              </a:pPr>
              <a:endParaRPr lang="en-US" sz="3071" dirty="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algn="just">
                <a:lnSpc>
                  <a:spcPts val="7679"/>
                </a:lnSpc>
              </a:pPr>
              <a:endParaRPr lang="en-US" sz="3071" dirty="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algn="just">
                <a:lnSpc>
                  <a:spcPts val="7679"/>
                </a:lnSpc>
              </a:pPr>
              <a:endParaRPr lang="en-US" sz="3071" dirty="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66351" y="3449063"/>
            <a:ext cx="15176761" cy="2308391"/>
            <a:chOff x="0" y="0"/>
            <a:chExt cx="3997172" cy="60797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97172" cy="607971"/>
            </a:xfrm>
            <a:custGeom>
              <a:avLst/>
              <a:gdLst/>
              <a:ahLst/>
              <a:cxnLst/>
              <a:rect l="l" t="t" r="r" b="b"/>
              <a:pathLst>
                <a:path w="3997172" h="607971">
                  <a:moveTo>
                    <a:pt x="3997172" y="0"/>
                  </a:moveTo>
                  <a:lnTo>
                    <a:pt x="0" y="0"/>
                  </a:lnTo>
                  <a:lnTo>
                    <a:pt x="101600" y="303986"/>
                  </a:lnTo>
                  <a:lnTo>
                    <a:pt x="0" y="607971"/>
                  </a:lnTo>
                  <a:lnTo>
                    <a:pt x="3997172" y="607971"/>
                  </a:lnTo>
                  <a:lnTo>
                    <a:pt x="3895572" y="303986"/>
                  </a:lnTo>
                  <a:lnTo>
                    <a:pt x="3997172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88900" y="-923925"/>
              <a:ext cx="3819372" cy="15318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79"/>
                </a:lnSpc>
              </a:pPr>
              <a:endParaRPr lang="en-US" sz="7471" b="1" dirty="0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endParaRPr>
            </a:p>
            <a:p>
              <a:pPr algn="ctr">
                <a:lnSpc>
                  <a:spcPts val="18679"/>
                </a:lnSpc>
              </a:pPr>
              <a:r>
                <a:rPr lang="en-US" sz="7471" b="1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THANK YOU 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96844" y="2002237"/>
            <a:ext cx="16479573" cy="7408028"/>
            <a:chOff x="0" y="0"/>
            <a:chExt cx="4340299" cy="19510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40299" cy="1951085"/>
            </a:xfrm>
            <a:custGeom>
              <a:avLst/>
              <a:gdLst/>
              <a:ahLst/>
              <a:cxnLst/>
              <a:rect l="l" t="t" r="r" b="b"/>
              <a:pathLst>
                <a:path w="4340299" h="1951085">
                  <a:moveTo>
                    <a:pt x="0" y="0"/>
                  </a:moveTo>
                  <a:lnTo>
                    <a:pt x="4340299" y="0"/>
                  </a:lnTo>
                  <a:lnTo>
                    <a:pt x="4340299" y="1951085"/>
                  </a:lnTo>
                  <a:lnTo>
                    <a:pt x="0" y="1951085"/>
                  </a:ln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33375"/>
              <a:ext cx="4340299" cy="22844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531690" y="348186"/>
            <a:ext cx="7708259" cy="1408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25"/>
              </a:lnSpc>
            </a:pPr>
            <a:r>
              <a:rPr lang="en-US" sz="4052" b="1" u="sng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Introduction to Cybercrime and cybersecurity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96844" y="1989200"/>
            <a:ext cx="16234112" cy="7723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53"/>
              </a:lnSpc>
            </a:pPr>
            <a:r>
              <a:rPr lang="en-US" sz="3003" b="1" u="sng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  CYBERCRIME :-</a:t>
            </a:r>
          </a:p>
          <a:p>
            <a:pPr algn="l">
              <a:lnSpc>
                <a:spcPts val="3876"/>
              </a:lnSpc>
            </a:pPr>
            <a:endParaRPr lang="en-US" sz="3003" b="1" u="sng">
              <a:solidFill>
                <a:srgbClr val="000000"/>
              </a:solidFill>
              <a:latin typeface="Playfair Display Bold"/>
              <a:ea typeface="Playfair Display Bold"/>
              <a:cs typeface="Playfair Display Bold"/>
              <a:sym typeface="Playfair Display Bold"/>
            </a:endParaRPr>
          </a:p>
          <a:p>
            <a:pPr marL="648401" lvl="1" indent="-324201" algn="l">
              <a:lnSpc>
                <a:spcPts val="4153"/>
              </a:lnSpc>
              <a:buFont typeface="Arial"/>
              <a:buChar char="•"/>
            </a:pPr>
            <a:r>
              <a:rPr lang="en-US" sz="3003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Cyber Crime is a type of crime that is carried out using computers, the internet, or other digital devices, instead of traditional physical methods.</a:t>
            </a:r>
          </a:p>
          <a:p>
            <a:pPr algn="l">
              <a:lnSpc>
                <a:spcPts val="4153"/>
              </a:lnSpc>
            </a:pPr>
            <a:endParaRPr lang="en-US" sz="3003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648401" lvl="1" indent="-324201" algn="l">
              <a:lnSpc>
                <a:spcPts val="4153"/>
              </a:lnSpc>
              <a:buFont typeface="Arial"/>
              <a:buChar char="•"/>
            </a:pPr>
            <a:r>
              <a:rPr lang="en-US" sz="3003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It refers to various illegal activities that take place in cyberspace, such as stealing information, spreading malware, or committing fraud.</a:t>
            </a:r>
          </a:p>
          <a:p>
            <a:pPr algn="l">
              <a:lnSpc>
                <a:spcPts val="4153"/>
              </a:lnSpc>
            </a:pPr>
            <a:endParaRPr lang="en-US" sz="3003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648401" lvl="1" indent="-324201" algn="l">
              <a:lnSpc>
                <a:spcPts val="4153"/>
              </a:lnSpc>
              <a:buFont typeface="Arial"/>
              <a:buChar char="•"/>
            </a:pPr>
            <a:r>
              <a:rPr lang="en-US" sz="3003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main targets of cyber crime can be data, computer systems, online networks, or even individual people who use the internet.</a:t>
            </a:r>
          </a:p>
          <a:p>
            <a:pPr algn="l">
              <a:lnSpc>
                <a:spcPts val="4153"/>
              </a:lnSpc>
            </a:pPr>
            <a:endParaRPr lang="en-US" sz="3003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648401" lvl="1" indent="-324201" algn="l">
              <a:lnSpc>
                <a:spcPts val="4153"/>
              </a:lnSpc>
              <a:buFont typeface="Arial"/>
              <a:buChar char="•"/>
            </a:pPr>
            <a:r>
              <a:rPr lang="en-US" sz="3003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Common examples of cyber crime include hacking into accounts, phishing through fake emails or messages, and online frauds where money is stolen digitally.</a:t>
            </a:r>
          </a:p>
          <a:p>
            <a:pPr algn="l">
              <a:lnSpc>
                <a:spcPts val="3876"/>
              </a:lnSpc>
            </a:pPr>
            <a:endParaRPr lang="en-US" sz="3003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algn="l">
              <a:lnSpc>
                <a:spcPts val="3876"/>
              </a:lnSpc>
            </a:pPr>
            <a:endParaRPr lang="en-US" sz="3003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96844" y="2002237"/>
            <a:ext cx="16479573" cy="7408028"/>
            <a:chOff x="0" y="0"/>
            <a:chExt cx="4340299" cy="19510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40299" cy="1951085"/>
            </a:xfrm>
            <a:custGeom>
              <a:avLst/>
              <a:gdLst/>
              <a:ahLst/>
              <a:cxnLst/>
              <a:rect l="l" t="t" r="r" b="b"/>
              <a:pathLst>
                <a:path w="4340299" h="1951085">
                  <a:moveTo>
                    <a:pt x="0" y="0"/>
                  </a:moveTo>
                  <a:lnTo>
                    <a:pt x="4340299" y="0"/>
                  </a:lnTo>
                  <a:lnTo>
                    <a:pt x="4340299" y="1951085"/>
                  </a:lnTo>
                  <a:lnTo>
                    <a:pt x="0" y="1951085"/>
                  </a:ln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33375"/>
              <a:ext cx="4340299" cy="22844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196844" y="2141165"/>
            <a:ext cx="16234112" cy="721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53"/>
              </a:lnSpc>
            </a:pPr>
            <a:r>
              <a:rPr lang="en-US" sz="3003" b="1" u="sng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  CYBERSECURITY :-</a:t>
            </a:r>
          </a:p>
          <a:p>
            <a:pPr algn="l">
              <a:lnSpc>
                <a:spcPts val="3876"/>
              </a:lnSpc>
            </a:pPr>
            <a:endParaRPr lang="en-US" sz="3003" b="1" u="sng">
              <a:solidFill>
                <a:srgbClr val="000000"/>
              </a:solidFill>
              <a:latin typeface="Playfair Display Bold"/>
              <a:ea typeface="Playfair Display Bold"/>
              <a:cs typeface="Playfair Display Bold"/>
              <a:sym typeface="Playfair Display Bold"/>
            </a:endParaRPr>
          </a:p>
          <a:p>
            <a:pPr marL="648401" lvl="1" indent="-324201" algn="l">
              <a:lnSpc>
                <a:spcPts val="4153"/>
              </a:lnSpc>
              <a:buFont typeface="Arial"/>
              <a:buChar char="•"/>
            </a:pPr>
            <a:r>
              <a:rPr lang="en-US" sz="3003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Cyber Security is the practice of protecting computers, networks, and digital data from unauthorized access, attacks, or damage caused by cyber criminals.</a:t>
            </a:r>
          </a:p>
          <a:p>
            <a:pPr algn="l">
              <a:lnSpc>
                <a:spcPts val="4153"/>
              </a:lnSpc>
            </a:pPr>
            <a:endParaRPr lang="en-US" sz="3003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648401" lvl="1" indent="-324201" algn="l">
              <a:lnSpc>
                <a:spcPts val="4153"/>
              </a:lnSpc>
              <a:buFont typeface="Arial"/>
              <a:buChar char="•"/>
            </a:pPr>
            <a:r>
              <a:rPr lang="en-US" sz="3003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It involves the use of technologies, processes, and security measures to keep information safe from threats like hacking, phishing, or malware.</a:t>
            </a:r>
          </a:p>
          <a:p>
            <a:pPr algn="l">
              <a:lnSpc>
                <a:spcPts val="4153"/>
              </a:lnSpc>
            </a:pPr>
            <a:endParaRPr lang="en-US" sz="3003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648401" lvl="1" indent="-324201" algn="l">
              <a:lnSpc>
                <a:spcPts val="4153"/>
              </a:lnSpc>
              <a:buFont typeface="Arial"/>
              <a:buChar char="•"/>
            </a:pPr>
            <a:r>
              <a:rPr lang="en-US" sz="3003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main goal of cyber security is to ensure the confidentiality, integrity, and availability of data and systems, so that users can trust and safely use technology.</a:t>
            </a:r>
          </a:p>
          <a:p>
            <a:pPr algn="l">
              <a:lnSpc>
                <a:spcPts val="4153"/>
              </a:lnSpc>
            </a:pPr>
            <a:endParaRPr lang="en-US" sz="3003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648401" lvl="1" indent="-324201" algn="l">
              <a:lnSpc>
                <a:spcPts val="4153"/>
              </a:lnSpc>
              <a:buFont typeface="Arial"/>
              <a:buChar char="•"/>
            </a:pPr>
            <a:r>
              <a:rPr lang="en-US" sz="3003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 simple words, Cyber Security means creating a safe digital environment by preventing cyber crimes and protecting people, organizations, and nations from online threats.</a:t>
            </a:r>
          </a:p>
          <a:p>
            <a:pPr algn="l">
              <a:lnSpc>
                <a:spcPts val="3600"/>
              </a:lnSpc>
            </a:pPr>
            <a:endParaRPr lang="en-US" sz="3003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531690" y="348186"/>
            <a:ext cx="7708259" cy="1408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25"/>
              </a:lnSpc>
            </a:pPr>
            <a:r>
              <a:rPr lang="en-US" sz="4052" b="1" u="sng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Introduction to Cybercrime and cybersecurity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039829" y="3386353"/>
            <a:ext cx="12208343" cy="1543050"/>
            <a:chOff x="0" y="0"/>
            <a:chExt cx="3215366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215366" cy="406400"/>
            </a:xfrm>
            <a:custGeom>
              <a:avLst/>
              <a:gdLst/>
              <a:ahLst/>
              <a:cxnLst/>
              <a:rect l="l" t="t" r="r" b="b"/>
              <a:pathLst>
                <a:path w="3215366" h="406400">
                  <a:moveTo>
                    <a:pt x="3215366" y="0"/>
                  </a:moveTo>
                  <a:lnTo>
                    <a:pt x="0" y="0"/>
                  </a:lnTo>
                  <a:lnTo>
                    <a:pt x="101600" y="203200"/>
                  </a:lnTo>
                  <a:lnTo>
                    <a:pt x="0" y="406400"/>
                  </a:lnTo>
                  <a:lnTo>
                    <a:pt x="3215366" y="406400"/>
                  </a:lnTo>
                  <a:lnTo>
                    <a:pt x="3113766" y="203200"/>
                  </a:lnTo>
                  <a:lnTo>
                    <a:pt x="3215366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88900" y="-523875"/>
              <a:ext cx="3037566" cy="9302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0679"/>
                </a:lnSpc>
              </a:pPr>
              <a:endParaRPr lang="en-US" sz="4271" b="1" u="sng" dirty="0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endParaRPr>
            </a:p>
            <a:p>
              <a:pPr algn="ctr">
                <a:lnSpc>
                  <a:spcPts val="10679"/>
                </a:lnSpc>
              </a:pPr>
              <a:r>
                <a:rPr lang="en-US" sz="4271" b="1" u="sng" dirty="0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TYPES OF CYBERCRIMES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7386949" y="5408667"/>
            <a:ext cx="3849633" cy="3849633"/>
          </a:xfrm>
          <a:custGeom>
            <a:avLst/>
            <a:gdLst/>
            <a:ahLst/>
            <a:cxnLst/>
            <a:rect l="l" t="t" r="r" b="b"/>
            <a:pathLst>
              <a:path w="3849633" h="3849633">
                <a:moveTo>
                  <a:pt x="0" y="0"/>
                </a:moveTo>
                <a:lnTo>
                  <a:pt x="3849633" y="0"/>
                </a:lnTo>
                <a:lnTo>
                  <a:pt x="3849633" y="3849633"/>
                </a:lnTo>
                <a:lnTo>
                  <a:pt x="0" y="3849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38843" y="529308"/>
            <a:ext cx="16426202" cy="9389101"/>
            <a:chOff x="0" y="0"/>
            <a:chExt cx="4326243" cy="24728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26243" cy="2472850"/>
            </a:xfrm>
            <a:custGeom>
              <a:avLst/>
              <a:gdLst/>
              <a:ahLst/>
              <a:cxnLst/>
              <a:rect l="l" t="t" r="r" b="b"/>
              <a:pathLst>
                <a:path w="4326243" h="2472850">
                  <a:moveTo>
                    <a:pt x="0" y="0"/>
                  </a:moveTo>
                  <a:lnTo>
                    <a:pt x="4326243" y="0"/>
                  </a:lnTo>
                  <a:lnTo>
                    <a:pt x="4326243" y="2472850"/>
                  </a:lnTo>
                  <a:lnTo>
                    <a:pt x="0" y="2472850"/>
                  </a:ln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00050"/>
              <a:ext cx="4326243" cy="2872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7929"/>
                </a:lnSpc>
              </a:pPr>
              <a:r>
                <a:rPr lang="en-US" sz="3171" b="1" u="sng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A. Crime Against Individuals</a:t>
              </a:r>
            </a:p>
            <a:p>
              <a:pPr marL="663242" lvl="1" indent="-331621" algn="l">
                <a:lnSpc>
                  <a:spcPts val="7679"/>
                </a:lnSpc>
                <a:buFont typeface="Arial"/>
                <a:buChar char="•"/>
              </a:pPr>
              <a:r>
                <a:rPr lang="en-US" sz="3071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Crime against individuals refers to cyber crimes where a single person becomes the main target of attack.</a:t>
              </a:r>
            </a:p>
            <a:p>
              <a:pPr marL="663242" lvl="1" indent="-331621" algn="l">
                <a:lnSpc>
                  <a:spcPts val="7679"/>
                </a:lnSpc>
                <a:buFont typeface="Arial"/>
                <a:buChar char="•"/>
              </a:pPr>
              <a:r>
                <a:rPr lang="en-US" sz="3071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These crimes are usually aimed at stealing personal information, causing financial loss, or mentally harassing the victim.</a:t>
              </a:r>
            </a:p>
            <a:p>
              <a:pPr marL="663242" lvl="1" indent="-331621" algn="l">
                <a:lnSpc>
                  <a:spcPts val="7679"/>
                </a:lnSpc>
                <a:buFont typeface="Arial"/>
                <a:buChar char="•"/>
              </a:pPr>
              <a:r>
                <a:rPr lang="en-US" sz="3071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attacker uses the internet or digital platforms to exploit, cheat, or threaten individuals for personal gain.</a:t>
              </a:r>
            </a:p>
            <a:p>
              <a:pPr marL="663242" lvl="1" indent="-331621" algn="l">
                <a:lnSpc>
                  <a:spcPts val="7679"/>
                </a:lnSpc>
                <a:buFont typeface="Arial"/>
                <a:buChar char="•"/>
              </a:pPr>
              <a:r>
                <a:rPr lang="en-US" sz="3071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Examples include identity theft, cyber bullying, phishing, and online frauds where the victim suffers directly.</a:t>
              </a:r>
            </a:p>
            <a:p>
              <a:pPr algn="ctr">
                <a:lnSpc>
                  <a:spcPts val="6929"/>
                </a:lnSpc>
              </a:pPr>
              <a:endParaRPr lang="en-US" sz="3071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81905" y="567345"/>
            <a:ext cx="15605592" cy="9535850"/>
            <a:chOff x="0" y="0"/>
            <a:chExt cx="4110115" cy="25115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10115" cy="2511500"/>
            </a:xfrm>
            <a:custGeom>
              <a:avLst/>
              <a:gdLst/>
              <a:ahLst/>
              <a:cxnLst/>
              <a:rect l="l" t="t" r="r" b="b"/>
              <a:pathLst>
                <a:path w="4110115" h="2511500">
                  <a:moveTo>
                    <a:pt x="0" y="0"/>
                  </a:moveTo>
                  <a:lnTo>
                    <a:pt x="4110115" y="0"/>
                  </a:lnTo>
                  <a:lnTo>
                    <a:pt x="4110115" y="2511500"/>
                  </a:lnTo>
                  <a:lnTo>
                    <a:pt x="0" y="2511500"/>
                  </a:ln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47675"/>
              <a:ext cx="4110115" cy="2959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8929"/>
                </a:lnSpc>
              </a:pPr>
              <a:r>
                <a:rPr lang="en-US" sz="3571" b="1" u="sng">
                  <a:solidFill>
                    <a:srgbClr val="000000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Phishing</a:t>
              </a:r>
            </a:p>
            <a:p>
              <a:pPr marL="598473" lvl="1" indent="-299237" algn="l">
                <a:lnSpc>
                  <a:spcPts val="6929"/>
                </a:lnSpc>
                <a:buFont typeface="Arial"/>
                <a:buChar char="•"/>
              </a:pPr>
              <a:r>
                <a:rPr lang="en-US" sz="2771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Phishing is a type of cyber crime where attackers send fake emails, messages, or websites to trick people into sharing sensitive information.</a:t>
              </a:r>
            </a:p>
            <a:p>
              <a:pPr marL="598473" lvl="1" indent="-299237" algn="l">
                <a:lnSpc>
                  <a:spcPts val="6929"/>
                </a:lnSpc>
                <a:buFont typeface="Arial"/>
                <a:buChar char="•"/>
              </a:pPr>
              <a:r>
                <a:rPr lang="en-US" sz="2771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goal of phishing is to steal personal details like usernames, passwords, bank account numbers, or credit card details.</a:t>
              </a:r>
            </a:p>
            <a:p>
              <a:pPr marL="598473" lvl="1" indent="-299237" algn="l">
                <a:lnSpc>
                  <a:spcPts val="6929"/>
                </a:lnSpc>
                <a:buFont typeface="Arial"/>
                <a:buChar char="•"/>
              </a:pPr>
              <a:r>
                <a:rPr lang="en-US" sz="2771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It looks very real and official, often pretending to be from a bank, government, or trusted company.</a:t>
              </a:r>
            </a:p>
            <a:p>
              <a:pPr algn="l">
                <a:lnSpc>
                  <a:spcPts val="6929"/>
                </a:lnSpc>
              </a:pPr>
              <a:r>
                <a:rPr lang="en-US" sz="2771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   Example:-</a:t>
              </a:r>
            </a:p>
            <a:p>
              <a:pPr marL="598473" lvl="1" indent="-299237" algn="l">
                <a:lnSpc>
                  <a:spcPts val="6929"/>
                </a:lnSpc>
                <a:buFont typeface="Arial"/>
                <a:buChar char="•"/>
              </a:pPr>
              <a:r>
                <a:rPr lang="en-US" sz="2771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A person receives an email that looks like it is from their bank, asking them to "verify their account" by clicking a link.</a:t>
              </a:r>
            </a:p>
            <a:p>
              <a:pPr algn="ctr">
                <a:lnSpc>
                  <a:spcPts val="6180"/>
                </a:lnSpc>
              </a:pPr>
              <a:endParaRPr lang="en-US" sz="2771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03035" y="1256559"/>
            <a:ext cx="12819051" cy="8001741"/>
          </a:xfrm>
          <a:custGeom>
            <a:avLst/>
            <a:gdLst/>
            <a:ahLst/>
            <a:cxnLst/>
            <a:rect l="l" t="t" r="r" b="b"/>
            <a:pathLst>
              <a:path w="12819051" h="8001741">
                <a:moveTo>
                  <a:pt x="0" y="0"/>
                </a:moveTo>
                <a:lnTo>
                  <a:pt x="12819051" y="0"/>
                </a:lnTo>
                <a:lnTo>
                  <a:pt x="12819051" y="8001741"/>
                </a:lnTo>
                <a:lnTo>
                  <a:pt x="0" y="80017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221" t="-1228" r="-2613"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98023" y="842806"/>
            <a:ext cx="15455822" cy="8799030"/>
            <a:chOff x="0" y="0"/>
            <a:chExt cx="4070669" cy="23174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70669" cy="2317440"/>
            </a:xfrm>
            <a:custGeom>
              <a:avLst/>
              <a:gdLst/>
              <a:ahLst/>
              <a:cxnLst/>
              <a:rect l="l" t="t" r="r" b="b"/>
              <a:pathLst>
                <a:path w="4070669" h="2317440">
                  <a:moveTo>
                    <a:pt x="0" y="0"/>
                  </a:moveTo>
                  <a:lnTo>
                    <a:pt x="4070669" y="0"/>
                  </a:lnTo>
                  <a:lnTo>
                    <a:pt x="4070669" y="2317440"/>
                  </a:lnTo>
                  <a:lnTo>
                    <a:pt x="0" y="2317440"/>
                  </a:ln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33375"/>
              <a:ext cx="4070669" cy="26508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618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1164788"/>
            <a:ext cx="15225145" cy="8928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9"/>
              </a:lnSpc>
              <a:spcBef>
                <a:spcPct val="0"/>
              </a:spcBef>
            </a:pPr>
            <a:r>
              <a:rPr lang="en-US" sz="3202" b="1" u="sng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Spear Phishing</a:t>
            </a:r>
          </a:p>
          <a:p>
            <a:pPr algn="ctr">
              <a:lnSpc>
                <a:spcPts val="4152"/>
              </a:lnSpc>
              <a:spcBef>
                <a:spcPct val="0"/>
              </a:spcBef>
            </a:pPr>
            <a:endParaRPr lang="en-US" sz="3202" b="1" u="sng">
              <a:solidFill>
                <a:srgbClr val="000000"/>
              </a:solidFill>
              <a:latin typeface="Playfair Display Bold"/>
              <a:ea typeface="Playfair Display Bold"/>
              <a:cs typeface="Playfair Display Bold"/>
              <a:sym typeface="Playfair Display Bold"/>
            </a:endParaRPr>
          </a:p>
          <a:p>
            <a:pPr marL="654687" lvl="1" indent="-327344" algn="l">
              <a:lnSpc>
                <a:spcPts val="4193"/>
              </a:lnSpc>
              <a:buFont typeface="Arial"/>
              <a:buChar char="•"/>
            </a:pPr>
            <a:r>
              <a:rPr lang="en-US" sz="3032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Spear Phishing is a targeted form of phishing where attackers focus on a specific </a:t>
            </a:r>
          </a:p>
          <a:p>
            <a:pPr algn="l">
              <a:lnSpc>
                <a:spcPts val="4193"/>
              </a:lnSpc>
            </a:pPr>
            <a:r>
              <a:rPr lang="en-US" sz="3032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   person, group, or organization.</a:t>
            </a:r>
          </a:p>
          <a:p>
            <a:pPr algn="l">
              <a:lnSpc>
                <a:spcPts val="4193"/>
              </a:lnSpc>
            </a:pPr>
            <a:endParaRPr lang="en-US" sz="3032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654687" lvl="1" indent="-327344" algn="l">
              <a:lnSpc>
                <a:spcPts val="4193"/>
              </a:lnSpc>
              <a:buFont typeface="Arial"/>
              <a:buChar char="•"/>
            </a:pPr>
            <a:r>
              <a:rPr lang="en-US" sz="3032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attacker collects personal details about the victim (like name, job role, or</a:t>
            </a:r>
          </a:p>
          <a:p>
            <a:pPr algn="l">
              <a:lnSpc>
                <a:spcPts val="4193"/>
              </a:lnSpc>
            </a:pPr>
            <a:r>
              <a:rPr lang="en-US" sz="3032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   company info) to make the fake message look more genuine.</a:t>
            </a:r>
          </a:p>
          <a:p>
            <a:pPr algn="l">
              <a:lnSpc>
                <a:spcPts val="4193"/>
              </a:lnSpc>
            </a:pPr>
            <a:endParaRPr lang="en-US" sz="3032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654687" lvl="1" indent="-327344" algn="l">
              <a:lnSpc>
                <a:spcPts val="4193"/>
              </a:lnSpc>
              <a:buFont typeface="Arial"/>
              <a:buChar char="•"/>
            </a:pPr>
            <a:r>
              <a:rPr lang="en-US" sz="3032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Because it looks very real and personalized, victims are more likely to trust and fall </a:t>
            </a:r>
          </a:p>
          <a:p>
            <a:pPr algn="l">
              <a:lnSpc>
                <a:spcPts val="4193"/>
              </a:lnSpc>
            </a:pPr>
            <a:r>
              <a:rPr lang="en-US" sz="3032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   for it.</a:t>
            </a:r>
          </a:p>
          <a:p>
            <a:pPr algn="l">
              <a:lnSpc>
                <a:spcPts val="4193"/>
              </a:lnSpc>
            </a:pPr>
            <a:endParaRPr lang="en-US" sz="3032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algn="l">
              <a:lnSpc>
                <a:spcPts val="4193"/>
              </a:lnSpc>
            </a:pPr>
            <a:r>
              <a:rPr lang="en-US" sz="3032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Example</a:t>
            </a:r>
          </a:p>
          <a:p>
            <a:pPr algn="l">
              <a:lnSpc>
                <a:spcPts val="4193"/>
              </a:lnSpc>
            </a:pPr>
            <a:endParaRPr lang="en-US" sz="3032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654687" lvl="1" indent="-327344" algn="l">
              <a:lnSpc>
                <a:spcPts val="4193"/>
              </a:lnSpc>
              <a:buFont typeface="Arial"/>
              <a:buChar char="•"/>
            </a:pPr>
            <a:r>
              <a:rPr lang="en-US" sz="3032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An employee receives an email that looks like it is from their CEO or manager, asking them to urgently share a confidential report or transfer money.</a:t>
            </a:r>
          </a:p>
          <a:p>
            <a:pPr algn="l">
              <a:lnSpc>
                <a:spcPts val="4193"/>
              </a:lnSpc>
            </a:pPr>
            <a:endParaRPr lang="en-US" sz="3032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algn="l">
              <a:lnSpc>
                <a:spcPts val="4193"/>
              </a:lnSpc>
            </a:pPr>
            <a:endParaRPr lang="en-US" sz="3032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1790</Words>
  <Application>Microsoft Office PowerPoint</Application>
  <PresentationFormat>Custom</PresentationFormat>
  <Paragraphs>199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Playfair Display</vt:lpstr>
      <vt:lpstr>Playfair Display Bold</vt:lpstr>
      <vt:lpstr>Poppins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Pitch Deck.pdf</dc:title>
  <cp:lastModifiedBy>mansi sharma</cp:lastModifiedBy>
  <cp:revision>2</cp:revision>
  <dcterms:created xsi:type="dcterms:W3CDTF">2006-08-16T00:00:00Z</dcterms:created>
  <dcterms:modified xsi:type="dcterms:W3CDTF">2025-08-30T13:48:19Z</dcterms:modified>
  <dc:identifier>DAGxca8_uJc</dc:identifier>
</cp:coreProperties>
</file>

<file path=docProps/thumbnail.jpeg>
</file>